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82" r:id="rId4"/>
    <p:sldId id="283" r:id="rId5"/>
    <p:sldId id="281" r:id="rId6"/>
    <p:sldId id="259" r:id="rId7"/>
    <p:sldId id="260" r:id="rId8"/>
    <p:sldId id="285" r:id="rId9"/>
    <p:sldId id="286" r:id="rId10"/>
    <p:sldId id="287" r:id="rId11"/>
    <p:sldId id="261" r:id="rId12"/>
    <p:sldId id="288" r:id="rId13"/>
    <p:sldId id="289" r:id="rId14"/>
    <p:sldId id="262" r:id="rId15"/>
    <p:sldId id="290"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132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514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8163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21148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0241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4945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313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7350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10/22/2017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811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2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909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10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650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495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12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564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262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10/22/2017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8408258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ctrTitle"/>
          </p:nvPr>
        </p:nvSpPr>
        <p:spPr/>
        <p:txBody>
          <a:bodyPr/>
          <a:lstStyle/>
          <a:p>
            <a:r>
              <a:rPr lang="en-US" dirty="0"/>
              <a:t>The Grace of Fearing God</a:t>
            </a:r>
          </a:p>
        </p:txBody>
      </p:sp>
      <p:sp>
        <p:nvSpPr>
          <p:cNvPr id="3" name="Subtitle 2">
            <a:extLst>
              <a:ext uri="{FF2B5EF4-FFF2-40B4-BE49-F238E27FC236}">
                <a16:creationId xmlns:a16="http://schemas.microsoft.com/office/drawing/2014/main" xmlns="" id="{275C183D-3586-4924-9299-43661D983B4E}"/>
              </a:ext>
            </a:extLst>
          </p:cNvPr>
          <p:cNvSpPr>
            <a:spLocks noGrp="1"/>
          </p:cNvSpPr>
          <p:nvPr>
            <p:ph type="subTitle" idx="1"/>
          </p:nvPr>
        </p:nvSpPr>
        <p:spPr/>
        <p:txBody>
          <a:bodyPr/>
          <a:lstStyle/>
          <a:p>
            <a:r>
              <a:rPr lang="en-US" dirty="0"/>
              <a:t>Part 2</a:t>
            </a:r>
          </a:p>
        </p:txBody>
      </p:sp>
    </p:spTree>
    <p:extLst>
      <p:ext uri="{BB962C8B-B14F-4D97-AF65-F5344CB8AC3E}">
        <p14:creationId xmlns:p14="http://schemas.microsoft.com/office/powerpoint/2010/main" val="2946934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1. Fearing the Lord motivates us to excel in obedience.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457200" lvl="1" indent="0">
              <a:buNone/>
            </a:pPr>
            <a:r>
              <a:rPr lang="en-US" sz="2600" b="1" dirty="0"/>
              <a:t>2 Corinthians 7:1 </a:t>
            </a:r>
            <a:r>
              <a:rPr lang="en-US" sz="2600" dirty="0"/>
              <a:t>Therefore, having these promises, beloved, let us cleanse ourselves from all defilement of flesh and spirit, perfecting holiness in the fear of God. </a:t>
            </a:r>
          </a:p>
          <a:p>
            <a:pPr marL="0" indent="0">
              <a:buNone/>
            </a:pPr>
            <a:endParaRPr lang="en-US" dirty="0"/>
          </a:p>
          <a:p>
            <a:endParaRPr lang="en-US" dirty="0"/>
          </a:p>
        </p:txBody>
      </p:sp>
    </p:spTree>
    <p:extLst>
      <p:ext uri="{BB962C8B-B14F-4D97-AF65-F5344CB8AC3E}">
        <p14:creationId xmlns:p14="http://schemas.microsoft.com/office/powerpoint/2010/main" val="2693961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2. Fearing the Lord guards our hearts from falling away.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0" lvl="0" indent="0">
              <a:buNone/>
            </a:pPr>
            <a:r>
              <a:rPr lang="en-US" sz="2600" b="1" dirty="0"/>
              <a:t>Hebrews 4:1 </a:t>
            </a:r>
            <a:r>
              <a:rPr lang="en-US" sz="2600" dirty="0"/>
              <a:t>Therefore, let us fear if, while a promise remains of entering His rest, any one of you may seem to have come short of it. </a:t>
            </a:r>
          </a:p>
          <a:p>
            <a:pPr marL="0" indent="0">
              <a:buNone/>
            </a:pPr>
            <a:endParaRPr lang="en-US" dirty="0"/>
          </a:p>
          <a:p>
            <a:endParaRPr lang="en-US" dirty="0"/>
          </a:p>
        </p:txBody>
      </p:sp>
    </p:spTree>
    <p:extLst>
      <p:ext uri="{BB962C8B-B14F-4D97-AF65-F5344CB8AC3E}">
        <p14:creationId xmlns:p14="http://schemas.microsoft.com/office/powerpoint/2010/main" val="2866685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2. Fearing the Lord guards our hearts from falling away.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fontScale="92500"/>
          </a:bodyPr>
          <a:lstStyle/>
          <a:p>
            <a:pPr marL="0" lvl="0" indent="0">
              <a:buNone/>
            </a:pPr>
            <a:r>
              <a:rPr lang="en-US" sz="2600" b="1" dirty="0"/>
              <a:t>Hebrews 10:26–31 </a:t>
            </a:r>
            <a:r>
              <a:rPr lang="en-US" sz="2600" dirty="0"/>
              <a:t>For if we go on sinning willfully after receiving the knowledge of the truth, there no longer remains a sacrifice for sins, </a:t>
            </a:r>
            <a:r>
              <a:rPr lang="en-US" sz="2600" b="1" dirty="0"/>
              <a:t>27</a:t>
            </a:r>
            <a:r>
              <a:rPr lang="en-US" sz="2600" dirty="0"/>
              <a:t> but a terrifying expectation of judgment and </a:t>
            </a:r>
            <a:r>
              <a:rPr lang="en-US" sz="2600" cap="small" dirty="0"/>
              <a:t>the fury of a fire which will consume the adversaries</a:t>
            </a:r>
            <a:r>
              <a:rPr lang="en-US" sz="2600" dirty="0"/>
              <a:t>. </a:t>
            </a:r>
            <a:r>
              <a:rPr lang="en-US" sz="2600" b="1" dirty="0"/>
              <a:t>28</a:t>
            </a:r>
            <a:r>
              <a:rPr lang="en-US" sz="2600" dirty="0"/>
              <a:t> Anyone who has set aside the Law of Moses dies without mercy on the testimony of two or three witnesses. </a:t>
            </a:r>
            <a:r>
              <a:rPr lang="en-US" sz="2600" b="1" dirty="0"/>
              <a:t>29</a:t>
            </a:r>
            <a:r>
              <a:rPr lang="en-US" sz="2600" dirty="0"/>
              <a:t> How much severer punishment do you think he will deserve who has trampled under foot the Son of God, and has regarded as unclean the blood of the covenant by which he was sanctified, and has insulted the Spirit of grace? </a:t>
            </a:r>
            <a:r>
              <a:rPr lang="en-US" sz="2600" b="1" dirty="0"/>
              <a:t>30</a:t>
            </a:r>
            <a:r>
              <a:rPr lang="en-US" sz="2600" dirty="0"/>
              <a:t> For we know Him who said, “</a:t>
            </a:r>
            <a:r>
              <a:rPr lang="en-US" sz="2600" cap="small" dirty="0"/>
              <a:t>Vengeance is Mine</a:t>
            </a:r>
            <a:r>
              <a:rPr lang="en-US" sz="2600" dirty="0"/>
              <a:t>, I </a:t>
            </a:r>
            <a:r>
              <a:rPr lang="en-US" sz="2600" cap="small" dirty="0"/>
              <a:t>will repay</a:t>
            </a:r>
            <a:r>
              <a:rPr lang="en-US" sz="2600" dirty="0"/>
              <a:t>.” And again, “</a:t>
            </a:r>
            <a:r>
              <a:rPr lang="en-US" sz="2600" cap="small" dirty="0"/>
              <a:t>The Lord will judge His people</a:t>
            </a:r>
            <a:r>
              <a:rPr lang="en-US" sz="2600" dirty="0"/>
              <a:t>.” </a:t>
            </a:r>
            <a:r>
              <a:rPr lang="en-US" sz="2600" b="1" dirty="0"/>
              <a:t>31</a:t>
            </a:r>
            <a:r>
              <a:rPr lang="en-US" sz="2600" dirty="0"/>
              <a:t> It is a terrifying thing to fall into the hands of the living God. </a:t>
            </a:r>
          </a:p>
          <a:p>
            <a:pPr marL="0" indent="0">
              <a:buNone/>
            </a:pPr>
            <a:endParaRPr lang="en-US" dirty="0"/>
          </a:p>
          <a:p>
            <a:endParaRPr lang="en-US" dirty="0"/>
          </a:p>
        </p:txBody>
      </p:sp>
    </p:spTree>
    <p:extLst>
      <p:ext uri="{BB962C8B-B14F-4D97-AF65-F5344CB8AC3E}">
        <p14:creationId xmlns:p14="http://schemas.microsoft.com/office/powerpoint/2010/main" val="2759609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3. Fearing the Lord doesn’t mean we dread death and judgment.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0" lvl="0" indent="0">
              <a:buNone/>
            </a:pPr>
            <a:r>
              <a:rPr lang="en-US" sz="2600" b="1" dirty="0"/>
              <a:t>1 John 4:16–20</a:t>
            </a:r>
            <a:r>
              <a:rPr lang="en-US" sz="2600" dirty="0"/>
              <a:t> We have come to know and have believed the love which God has for us. God is love, and the one who abides in love abides in God, and God abides in him. </a:t>
            </a:r>
            <a:r>
              <a:rPr lang="en-US" sz="2600" b="1" dirty="0"/>
              <a:t>17</a:t>
            </a:r>
            <a:r>
              <a:rPr lang="en-US" sz="2600" dirty="0"/>
              <a:t> By this, love is perfected with us, so that we may have confidence in the day of judgment; because as He is, so also are we in this world. </a:t>
            </a:r>
            <a:r>
              <a:rPr lang="en-US" sz="2600" b="1" dirty="0"/>
              <a:t>18</a:t>
            </a:r>
            <a:r>
              <a:rPr lang="en-US" sz="2600" dirty="0"/>
              <a:t> There is no fear in love; but perfect love casts out fear, because fear involves punishment, and the one who fears is not perfected in love. </a:t>
            </a:r>
            <a:r>
              <a:rPr lang="en-US" sz="2600" b="1" dirty="0"/>
              <a:t>19</a:t>
            </a:r>
            <a:r>
              <a:rPr lang="en-US" sz="2600" dirty="0"/>
              <a:t> We love, because He first loved us. </a:t>
            </a:r>
            <a:r>
              <a:rPr lang="en-US" sz="2600" b="1" dirty="0"/>
              <a:t>20</a:t>
            </a:r>
            <a:r>
              <a:rPr lang="en-US" sz="2600" dirty="0"/>
              <a:t> If someone says, “I love God,” and hates his brother, he is a liar; for the one who does not love his brother whom he has seen, cannot love God whom he has not seen. </a:t>
            </a:r>
          </a:p>
          <a:p>
            <a:pPr marL="0" indent="0">
              <a:buNone/>
            </a:pPr>
            <a:endParaRPr lang="en-US" sz="2600" dirty="0"/>
          </a:p>
          <a:p>
            <a:pPr marL="0" indent="0">
              <a:buNone/>
            </a:pPr>
            <a:endParaRPr lang="en-US" sz="2600" dirty="0"/>
          </a:p>
          <a:p>
            <a:endParaRPr lang="en-US" dirty="0"/>
          </a:p>
        </p:txBody>
      </p:sp>
    </p:spTree>
    <p:extLst>
      <p:ext uri="{BB962C8B-B14F-4D97-AF65-F5344CB8AC3E}">
        <p14:creationId xmlns:p14="http://schemas.microsoft.com/office/powerpoint/2010/main" val="955534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3. Fearing the Lord doesn’t mean we dread death and judgment.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0" lvl="0" indent="0">
              <a:buNone/>
            </a:pPr>
            <a:r>
              <a:rPr lang="en-US" sz="2600" b="1" dirty="0"/>
              <a:t>Romans 8:15 </a:t>
            </a:r>
            <a:r>
              <a:rPr lang="en-US" sz="2600" dirty="0"/>
              <a:t>For you have not received a spirit of slavery leading to fear again, but you have received a spirit of adoption as sons by which we cry out, “Abba! Father!” </a:t>
            </a:r>
          </a:p>
          <a:p>
            <a:pPr marL="0" lvl="0" indent="0">
              <a:buNone/>
            </a:pPr>
            <a:r>
              <a:rPr lang="en-US" sz="2600" b="1" dirty="0"/>
              <a:t>Hebrews 2:14–15 </a:t>
            </a:r>
            <a:r>
              <a:rPr lang="en-US" sz="2600" dirty="0"/>
              <a:t>Therefore, since the children share in flesh and blood, He Himself likewise also partook of the same, that through death He might render powerless him who had the power of death, that is, the devil, </a:t>
            </a:r>
            <a:r>
              <a:rPr lang="en-US" sz="2600" b="1" dirty="0"/>
              <a:t>15</a:t>
            </a:r>
            <a:r>
              <a:rPr lang="en-US" sz="2600" dirty="0"/>
              <a:t> and might free those who through fear of death were subject to slavery all their lives.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7838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3. Fearing the Lord doesn’t mean we dread death and judgment.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0" indent="0">
              <a:buNone/>
            </a:pPr>
            <a:r>
              <a:rPr lang="en-US" sz="2600" dirty="0"/>
              <a:t>Luke 1:73–74 The oath which He swore to Abraham our father, 74 To grant us that we, being rescued from the hand of our enemies, Might serve Him without fear, </a:t>
            </a:r>
          </a:p>
          <a:p>
            <a:pPr marL="0" indent="0">
              <a:buNone/>
            </a:pPr>
            <a:r>
              <a:rPr lang="en-US" sz="2600" dirty="0"/>
              <a:t>2 Timothy 1:7 For God has not given us a spirit of timidity, but of power and love and discipline.</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3905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4. Fearing the Lord liberates us to love his commands and look forward to judgment.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fontScale="92500"/>
          </a:bodyPr>
          <a:lstStyle/>
          <a:p>
            <a:pPr marL="457200" lvl="1" indent="0">
              <a:buNone/>
            </a:pPr>
            <a:r>
              <a:rPr lang="en-US" sz="2600" b="1" dirty="0"/>
              <a:t>Psalm 112:1 </a:t>
            </a:r>
            <a:r>
              <a:rPr lang="en-US" sz="2600" dirty="0"/>
              <a:t>Praise the </a:t>
            </a:r>
            <a:r>
              <a:rPr lang="en-US" sz="2600" cap="small" dirty="0"/>
              <a:t>Lord</a:t>
            </a:r>
            <a:r>
              <a:rPr lang="en-US" sz="2600" dirty="0"/>
              <a:t>! How blessed is the man who fears the </a:t>
            </a:r>
            <a:r>
              <a:rPr lang="en-US" sz="2600" cap="small" dirty="0"/>
              <a:t>Lord</a:t>
            </a:r>
            <a:r>
              <a:rPr lang="en-US" sz="2600" dirty="0"/>
              <a:t>, Who greatly delights in His commandments.</a:t>
            </a:r>
          </a:p>
          <a:p>
            <a:pPr marL="457200" lvl="1" indent="0">
              <a:buNone/>
            </a:pPr>
            <a:r>
              <a:rPr lang="en-US" sz="2600" b="1" dirty="0"/>
              <a:t>Matthew 25: 21</a:t>
            </a:r>
            <a:r>
              <a:rPr lang="en-US" sz="2600" dirty="0"/>
              <a:t> “His master said to him, ‘Well done, good and faithful slave. You were faithful with a few things, I will put you in charge of many things; enter into the joy of your master.’ </a:t>
            </a:r>
          </a:p>
          <a:p>
            <a:pPr marL="457200" lvl="1" indent="0">
              <a:buNone/>
            </a:pPr>
            <a:r>
              <a:rPr lang="en-US" sz="2600" b="1" dirty="0"/>
              <a:t>2 Timothy 4:6–8 </a:t>
            </a:r>
            <a:r>
              <a:rPr lang="en-US" sz="2600" dirty="0"/>
              <a:t>For I am already being poured out as a drink offering, and the time of my departure has come. </a:t>
            </a:r>
            <a:r>
              <a:rPr lang="en-US" sz="2600" b="1" dirty="0"/>
              <a:t>7</a:t>
            </a:r>
            <a:r>
              <a:rPr lang="en-US" sz="2600" dirty="0"/>
              <a:t> I have fought the good fight, I have finished the course, I have kept the faith; </a:t>
            </a:r>
            <a:r>
              <a:rPr lang="en-US" sz="2600" b="1" dirty="0"/>
              <a:t>8</a:t>
            </a:r>
            <a:r>
              <a:rPr lang="en-US" sz="2600" dirty="0"/>
              <a:t> in the future there is laid up for me the crown of righteousness, which the Lord, the righteous Judge, will award to me on that day; and not only to me, but also to all who have loved His appearing. </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35570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dirty="0"/>
              <a:t>Defining the Fear of God (Review)</a:t>
            </a:r>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3807895"/>
          </a:xfrm>
        </p:spPr>
        <p:txBody>
          <a:bodyPr>
            <a:normAutofit/>
          </a:bodyPr>
          <a:lstStyle/>
          <a:p>
            <a:pPr marL="0" indent="0">
              <a:buNone/>
            </a:pPr>
            <a:r>
              <a:rPr lang="en-US" sz="2600" dirty="0"/>
              <a:t>Fearing God is responding to God’s revelation of Himself, in a way that is appropriate…</a:t>
            </a:r>
          </a:p>
          <a:p>
            <a:pPr marL="0" indent="0">
              <a:buNone/>
            </a:pPr>
            <a:r>
              <a:rPr lang="en-US" sz="2600" b="1" dirty="0"/>
              <a:t>Psalm 31:19</a:t>
            </a:r>
            <a:r>
              <a:rPr lang="en-US" sz="2600" dirty="0"/>
              <a:t> How great is Your goodness, Which You have stored up for those who fear You, Which You have wrought for those who take refuge in You, Before the sons of men! </a:t>
            </a:r>
          </a:p>
          <a:p>
            <a:pPr marL="0" indent="0">
              <a:buNone/>
            </a:pPr>
            <a:r>
              <a:rPr lang="en-US" sz="2600" b="1" dirty="0"/>
              <a:t>Psalm 145:19 </a:t>
            </a:r>
            <a:r>
              <a:rPr lang="en-US" sz="2600" dirty="0"/>
              <a:t>He will fulfill the desire of those who fear Him; He will also hear their cry and will save them.</a:t>
            </a:r>
          </a:p>
          <a:p>
            <a:pPr marL="0" indent="0">
              <a:buNone/>
            </a:pPr>
            <a:endParaRPr lang="en-US" sz="3000" dirty="0"/>
          </a:p>
        </p:txBody>
      </p:sp>
    </p:spTree>
    <p:extLst>
      <p:ext uri="{BB962C8B-B14F-4D97-AF65-F5344CB8AC3E}">
        <p14:creationId xmlns:p14="http://schemas.microsoft.com/office/powerpoint/2010/main" val="259835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dirty="0"/>
              <a:t>Defining the Fear of God (Review)</a:t>
            </a:r>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3807895"/>
          </a:xfrm>
        </p:spPr>
        <p:txBody>
          <a:bodyPr>
            <a:normAutofit/>
          </a:bodyPr>
          <a:lstStyle/>
          <a:p>
            <a:pPr marL="457200" lvl="1" indent="0">
              <a:buNone/>
            </a:pPr>
            <a:r>
              <a:rPr lang="en-US" sz="2600" b="1" dirty="0"/>
              <a:t>Isaiah 2:19–21 </a:t>
            </a:r>
            <a:r>
              <a:rPr lang="en-US" sz="2600" dirty="0"/>
              <a:t>Men will go into caves of the rocks And into holes of the ground Before the terror of the </a:t>
            </a:r>
            <a:r>
              <a:rPr lang="en-US" sz="2600" cap="small" dirty="0"/>
              <a:t>Lord</a:t>
            </a:r>
            <a:r>
              <a:rPr lang="en-US" sz="2600" dirty="0"/>
              <a:t> And the splendor of His majesty, When He arises to make the earth tremble. </a:t>
            </a:r>
            <a:r>
              <a:rPr lang="en-US" sz="2600" b="1" dirty="0"/>
              <a:t>20</a:t>
            </a:r>
            <a:r>
              <a:rPr lang="en-US" sz="2600" dirty="0"/>
              <a:t> In that day men will cast away to the moles and the bats Their idols of silver and their idols of gold, Which they made for themselves to worship, </a:t>
            </a:r>
            <a:r>
              <a:rPr lang="en-US" sz="2600" b="1" dirty="0"/>
              <a:t>21</a:t>
            </a:r>
            <a:r>
              <a:rPr lang="en-US" sz="2600" dirty="0"/>
              <a:t> In order to go into the caverns of the rocks and the clefts of the cliffs Before the terror of the </a:t>
            </a:r>
            <a:r>
              <a:rPr lang="en-US" sz="2600" cap="small" dirty="0"/>
              <a:t>Lord</a:t>
            </a:r>
            <a:r>
              <a:rPr lang="en-US" sz="2600" dirty="0"/>
              <a:t> and the splendor of His majesty, When He arises to make the earth tremble. </a:t>
            </a:r>
          </a:p>
          <a:p>
            <a:pPr marL="0" indent="0">
              <a:buNone/>
            </a:pPr>
            <a:endParaRPr lang="en-US" sz="3000" dirty="0"/>
          </a:p>
        </p:txBody>
      </p:sp>
    </p:spTree>
    <p:extLst>
      <p:ext uri="{BB962C8B-B14F-4D97-AF65-F5344CB8AC3E}">
        <p14:creationId xmlns:p14="http://schemas.microsoft.com/office/powerpoint/2010/main" val="2333882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dirty="0"/>
              <a:t>Defining the Fear of God (Review)</a:t>
            </a:r>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3807895"/>
          </a:xfrm>
        </p:spPr>
        <p:txBody>
          <a:bodyPr>
            <a:normAutofit/>
          </a:bodyPr>
          <a:lstStyle/>
          <a:p>
            <a:pPr marL="457200" lvl="1" indent="0">
              <a:buNone/>
            </a:pPr>
            <a:r>
              <a:rPr lang="en-US" sz="2600" b="1" dirty="0"/>
              <a:t>Acts 16:29–31 </a:t>
            </a:r>
            <a:r>
              <a:rPr lang="en-US" sz="2600" dirty="0"/>
              <a:t>And he called for lights and rushed in, and trembling with fear he fell down before Paul and Silas, </a:t>
            </a:r>
            <a:r>
              <a:rPr lang="en-US" sz="2600" b="1" dirty="0"/>
              <a:t>30</a:t>
            </a:r>
            <a:r>
              <a:rPr lang="en-US" sz="2600" dirty="0"/>
              <a:t> and after he brought them out, he said, “Sirs, what must I do to be saved?” </a:t>
            </a:r>
            <a:r>
              <a:rPr lang="en-US" sz="2600" b="1" dirty="0"/>
              <a:t>31</a:t>
            </a:r>
            <a:r>
              <a:rPr lang="en-US" sz="2600" dirty="0"/>
              <a:t> They said, “Believe in the Lord Jesus, and you will be saved, you and your household.” </a:t>
            </a:r>
          </a:p>
        </p:txBody>
      </p:sp>
    </p:spTree>
    <p:extLst>
      <p:ext uri="{BB962C8B-B14F-4D97-AF65-F5344CB8AC3E}">
        <p14:creationId xmlns:p14="http://schemas.microsoft.com/office/powerpoint/2010/main" val="2063901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dirty="0"/>
              <a:t>Defining the Fear of God (Continued)</a:t>
            </a:r>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3807895"/>
          </a:xfrm>
        </p:spPr>
        <p:txBody>
          <a:bodyPr>
            <a:normAutofit/>
          </a:bodyPr>
          <a:lstStyle/>
          <a:p>
            <a:pPr marL="0" indent="0">
              <a:buNone/>
            </a:pPr>
            <a:r>
              <a:rPr lang="en-US" sz="3000" dirty="0"/>
              <a:t>Fearing God is responding to God’s revelation of Himself, in a way that is appropriate…</a:t>
            </a:r>
          </a:p>
          <a:p>
            <a:pPr marL="0" indent="0">
              <a:buNone/>
            </a:pPr>
            <a:r>
              <a:rPr lang="en-US" sz="3000" dirty="0"/>
              <a:t>especially, but not only, the revelation that God is Judge. </a:t>
            </a:r>
          </a:p>
          <a:p>
            <a:pPr marL="0" indent="0">
              <a:buNone/>
            </a:pPr>
            <a:r>
              <a:rPr lang="en-US" sz="3000" dirty="0"/>
              <a:t>Or…</a:t>
            </a:r>
          </a:p>
          <a:p>
            <a:pPr marL="0" indent="0">
              <a:buNone/>
            </a:pPr>
            <a:r>
              <a:rPr lang="en-US" sz="3000" dirty="0"/>
              <a:t>especially, but not only, the revelation that you will have to give an account to God. </a:t>
            </a:r>
          </a:p>
          <a:p>
            <a:pPr marL="0" indent="0">
              <a:buNone/>
            </a:pPr>
            <a:endParaRPr lang="en-US" sz="3000" dirty="0"/>
          </a:p>
          <a:p>
            <a:pPr marL="0" indent="0">
              <a:buNone/>
            </a:pPr>
            <a:endParaRPr lang="en-US" sz="3000" dirty="0"/>
          </a:p>
        </p:txBody>
      </p:sp>
    </p:spTree>
    <p:extLst>
      <p:ext uri="{BB962C8B-B14F-4D97-AF65-F5344CB8AC3E}">
        <p14:creationId xmlns:p14="http://schemas.microsoft.com/office/powerpoint/2010/main" val="306696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dirty="0"/>
              <a:t>Fearing God in the Church Age</a:t>
            </a:r>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173656"/>
          </a:xfrm>
        </p:spPr>
        <p:txBody>
          <a:bodyPr>
            <a:normAutofit/>
          </a:bodyPr>
          <a:lstStyle/>
          <a:p>
            <a:pPr marL="457200" lvl="1" indent="0">
              <a:buNone/>
            </a:pPr>
            <a:r>
              <a:rPr lang="en-US" sz="2600" b="1" dirty="0"/>
              <a:t>Jeremiah 32:39–40 </a:t>
            </a:r>
            <a:r>
              <a:rPr lang="en-US" sz="2600" dirty="0"/>
              <a:t>and I will give them one heart and one way, that they may fear Me </a:t>
            </a:r>
            <a:r>
              <a:rPr lang="en-US" sz="2600" i="1" dirty="0"/>
              <a:t>always</a:t>
            </a:r>
            <a:r>
              <a:rPr lang="en-US" sz="2600" dirty="0"/>
              <a:t>, for their own good and for the good of their children after them. </a:t>
            </a:r>
            <a:r>
              <a:rPr lang="en-US" sz="2600" b="1" dirty="0"/>
              <a:t>40</a:t>
            </a:r>
            <a:r>
              <a:rPr lang="en-US" sz="2600" dirty="0"/>
              <a:t> “I will make an everlasting covenant with them that I will not turn away from them, to do them good; and I will put the fear of Me in their hearts so that they will not turn away from Me.</a:t>
            </a:r>
          </a:p>
          <a:p>
            <a:pPr marL="457200" lvl="1" indent="0">
              <a:buNone/>
            </a:pPr>
            <a:r>
              <a:rPr lang="en-US" sz="2600" b="1" dirty="0"/>
              <a:t>Acts 9:31 </a:t>
            </a:r>
            <a:r>
              <a:rPr lang="en-US" sz="2600" dirty="0"/>
              <a:t>So the church throughout all Judea and Galilee and Samaria enjoyed peace, being built up; and going on in the fear of the Lord and in the comfort of the Holy Spirit, it continued to increase. </a:t>
            </a:r>
          </a:p>
          <a:p>
            <a:pPr marL="457200" lvl="1" indent="0">
              <a:buNone/>
            </a:pPr>
            <a:endParaRPr lang="en-US" sz="1800" dirty="0"/>
          </a:p>
          <a:p>
            <a:pPr marL="0" indent="0">
              <a:buNone/>
            </a:pPr>
            <a:endParaRPr lang="en-US" dirty="0"/>
          </a:p>
          <a:p>
            <a:endParaRPr lang="en-US" dirty="0"/>
          </a:p>
        </p:txBody>
      </p:sp>
    </p:spTree>
    <p:extLst>
      <p:ext uri="{BB962C8B-B14F-4D97-AF65-F5344CB8AC3E}">
        <p14:creationId xmlns:p14="http://schemas.microsoft.com/office/powerpoint/2010/main" val="337432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1. Fearing the Lord motivates us to excel in obedience.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457200" lvl="1" indent="0">
              <a:buNone/>
            </a:pPr>
            <a:r>
              <a:rPr lang="en-US" sz="2600" b="1" dirty="0"/>
              <a:t>Romans 14:11–12</a:t>
            </a:r>
            <a:r>
              <a:rPr lang="en-US" sz="2600" dirty="0"/>
              <a:t> For it is written, “</a:t>
            </a:r>
            <a:r>
              <a:rPr lang="en-US" sz="2600" cap="small" dirty="0"/>
              <a:t>As</a:t>
            </a:r>
            <a:r>
              <a:rPr lang="en-US" sz="2600" dirty="0"/>
              <a:t> I </a:t>
            </a:r>
            <a:r>
              <a:rPr lang="en-US" sz="2600" cap="small" dirty="0"/>
              <a:t>live</a:t>
            </a:r>
            <a:r>
              <a:rPr lang="en-US" sz="2600" dirty="0"/>
              <a:t>, </a:t>
            </a:r>
            <a:r>
              <a:rPr lang="en-US" sz="2600" cap="small" dirty="0"/>
              <a:t>says the Lord</a:t>
            </a:r>
            <a:r>
              <a:rPr lang="en-US" sz="2600" dirty="0"/>
              <a:t>, </a:t>
            </a:r>
            <a:r>
              <a:rPr lang="en-US" sz="2600" cap="small" dirty="0"/>
              <a:t>every knee shall bow to Me</a:t>
            </a:r>
            <a:r>
              <a:rPr lang="en-US" sz="2600" dirty="0"/>
              <a:t>, </a:t>
            </a:r>
            <a:r>
              <a:rPr lang="en-US" sz="2600" cap="small" dirty="0"/>
              <a:t>And every tongue shall</a:t>
            </a:r>
            <a:r>
              <a:rPr lang="en-US" sz="2600" dirty="0"/>
              <a:t> </a:t>
            </a:r>
            <a:r>
              <a:rPr lang="en-US" sz="2600" cap="small" dirty="0"/>
              <a:t>give praise to God</a:t>
            </a:r>
            <a:r>
              <a:rPr lang="en-US" sz="2600" dirty="0"/>
              <a:t>.” </a:t>
            </a:r>
            <a:r>
              <a:rPr lang="en-US" sz="2600" b="1" dirty="0"/>
              <a:t>12</a:t>
            </a:r>
            <a:r>
              <a:rPr lang="en-US" sz="2600" dirty="0"/>
              <a:t> So then each one of us will give an account of himself to God. </a:t>
            </a:r>
          </a:p>
          <a:p>
            <a:pPr marL="457200" lvl="1" indent="0">
              <a:buNone/>
            </a:pPr>
            <a:r>
              <a:rPr lang="en-US" sz="2600" b="1" dirty="0"/>
              <a:t>Philippians 2:11–13 </a:t>
            </a:r>
            <a:r>
              <a:rPr lang="en-US" sz="2600" dirty="0"/>
              <a:t>and that every tongue will confess that Jesus Christ is Lord, to the glory of God the Father. </a:t>
            </a:r>
            <a:r>
              <a:rPr lang="en-US" sz="2600" b="1" dirty="0"/>
              <a:t>12</a:t>
            </a:r>
            <a:r>
              <a:rPr lang="en-US" sz="2600" dirty="0"/>
              <a:t> So then, my beloved, just as you have always obeyed, not as in my presence only, but now much more in my absence, work out your salvation with fear and trembling; </a:t>
            </a:r>
            <a:r>
              <a:rPr lang="en-US" sz="2600" b="1" dirty="0"/>
              <a:t>13</a:t>
            </a:r>
            <a:r>
              <a:rPr lang="en-US" sz="2600" dirty="0"/>
              <a:t> for it is God who is at work in you, both to will and to work for His good pleasure.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21031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1. Fearing the Lord motivates us to excel in obedience.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457200" lvl="1" indent="0">
              <a:buNone/>
            </a:pPr>
            <a:r>
              <a:rPr lang="en-US" sz="2600" b="1" dirty="0"/>
              <a:t>1 Peter 1:16–19 </a:t>
            </a:r>
            <a:r>
              <a:rPr lang="en-US" sz="2600" dirty="0"/>
              <a:t>because it is written, “</a:t>
            </a:r>
            <a:r>
              <a:rPr lang="en-US" sz="2600" cap="small" dirty="0"/>
              <a:t>You shall be holy</a:t>
            </a:r>
            <a:r>
              <a:rPr lang="en-US" sz="2600" dirty="0"/>
              <a:t>, </a:t>
            </a:r>
            <a:r>
              <a:rPr lang="en-US" sz="2600" cap="small" dirty="0"/>
              <a:t>for</a:t>
            </a:r>
            <a:r>
              <a:rPr lang="en-US" sz="2600" dirty="0"/>
              <a:t> I </a:t>
            </a:r>
            <a:r>
              <a:rPr lang="en-US" sz="2600" cap="small" dirty="0"/>
              <a:t>am holy</a:t>
            </a:r>
            <a:r>
              <a:rPr lang="en-US" sz="2600" dirty="0"/>
              <a:t>.” </a:t>
            </a:r>
            <a:r>
              <a:rPr lang="en-US" sz="2600" b="1" dirty="0"/>
              <a:t>17</a:t>
            </a:r>
            <a:r>
              <a:rPr lang="en-US" sz="2600" dirty="0"/>
              <a:t> If you address as Father the One who impartially judges according to each one’s work, conduct yourselves in fear during the time of your stay on earth; </a:t>
            </a:r>
            <a:r>
              <a:rPr lang="en-US" sz="2600" b="1" dirty="0"/>
              <a:t>18</a:t>
            </a:r>
            <a:r>
              <a:rPr lang="en-US" sz="2600" dirty="0"/>
              <a:t> knowing that you were not redeemed with perishable things like silver or gold from your futile way of life inherited from your forefathers, </a:t>
            </a:r>
            <a:r>
              <a:rPr lang="en-US" sz="2600" b="1" dirty="0"/>
              <a:t>19</a:t>
            </a:r>
            <a:r>
              <a:rPr lang="en-US" sz="2600" dirty="0"/>
              <a:t> but with precious blood, as of a lamb unblemished and spotless, the blood of Christ. </a:t>
            </a:r>
          </a:p>
          <a:p>
            <a:pPr marL="0" indent="0">
              <a:buNone/>
            </a:pPr>
            <a:endParaRPr lang="en-US" sz="2600" dirty="0"/>
          </a:p>
          <a:p>
            <a:pPr marL="0" indent="0">
              <a:buNone/>
            </a:pPr>
            <a:endParaRPr lang="en-US" dirty="0"/>
          </a:p>
          <a:p>
            <a:endParaRPr lang="en-US" dirty="0"/>
          </a:p>
        </p:txBody>
      </p:sp>
    </p:spTree>
    <p:extLst>
      <p:ext uri="{BB962C8B-B14F-4D97-AF65-F5344CB8AC3E}">
        <p14:creationId xmlns:p14="http://schemas.microsoft.com/office/powerpoint/2010/main" val="274126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0A17B7-C5F8-48BB-BCC4-63E548C3A6AA}"/>
              </a:ext>
            </a:extLst>
          </p:cNvPr>
          <p:cNvSpPr>
            <a:spLocks noGrp="1"/>
          </p:cNvSpPr>
          <p:nvPr>
            <p:ph type="title"/>
          </p:nvPr>
        </p:nvSpPr>
        <p:spPr/>
        <p:txBody>
          <a:bodyPr/>
          <a:lstStyle/>
          <a:p>
            <a:r>
              <a:rPr lang="en-US" b="1" dirty="0"/>
              <a:t>1. Fearing the Lord motivates us to excel in obedience. </a:t>
            </a:r>
            <a:endParaRPr lang="en-US" dirty="0"/>
          </a:p>
        </p:txBody>
      </p:sp>
      <p:sp>
        <p:nvSpPr>
          <p:cNvPr id="4" name="Content Placeholder 3">
            <a:extLst>
              <a:ext uri="{FF2B5EF4-FFF2-40B4-BE49-F238E27FC236}">
                <a16:creationId xmlns:a16="http://schemas.microsoft.com/office/drawing/2014/main" xmlns="" id="{8DA00D38-9131-4B88-A4D1-2B4DD82B93E1}"/>
              </a:ext>
            </a:extLst>
          </p:cNvPr>
          <p:cNvSpPr>
            <a:spLocks noGrp="1"/>
          </p:cNvSpPr>
          <p:nvPr>
            <p:ph idx="1"/>
          </p:nvPr>
        </p:nvSpPr>
        <p:spPr>
          <a:xfrm>
            <a:off x="680321" y="2336872"/>
            <a:ext cx="9613861" cy="4210232"/>
          </a:xfrm>
        </p:spPr>
        <p:txBody>
          <a:bodyPr>
            <a:normAutofit/>
          </a:bodyPr>
          <a:lstStyle/>
          <a:p>
            <a:pPr marL="457200" lvl="1" indent="0">
              <a:buNone/>
            </a:pPr>
            <a:r>
              <a:rPr lang="en-US" sz="2600" b="1" dirty="0"/>
              <a:t>2 Corinthians 5:9–11 </a:t>
            </a:r>
            <a:r>
              <a:rPr lang="en-US" sz="2600" dirty="0"/>
              <a:t>Therefore we also have as our ambition, whether at home or absent, to be pleasing to Him. </a:t>
            </a:r>
            <a:r>
              <a:rPr lang="en-US" sz="2600" b="1" dirty="0"/>
              <a:t>10</a:t>
            </a:r>
            <a:r>
              <a:rPr lang="en-US" sz="2600" dirty="0"/>
              <a:t> For we must all appear before the judgment seat of Christ, so that each one may be recompensed for his deeds in the body, according to what he has done, whether good or bad. </a:t>
            </a:r>
            <a:r>
              <a:rPr lang="en-US" sz="2600" b="1" dirty="0"/>
              <a:t>11</a:t>
            </a:r>
            <a:r>
              <a:rPr lang="en-US" sz="2600" dirty="0"/>
              <a:t> Therefore, knowing the fear of the Lord, we persuade men, but we are made manifest to God; and I hope that we are made manifest also in your consciences. </a:t>
            </a:r>
          </a:p>
          <a:p>
            <a:pPr marL="0" indent="0">
              <a:buNone/>
            </a:pPr>
            <a:endParaRPr lang="en-US" dirty="0"/>
          </a:p>
          <a:p>
            <a:endParaRPr lang="en-US" dirty="0"/>
          </a:p>
        </p:txBody>
      </p:sp>
    </p:spTree>
    <p:extLst>
      <p:ext uri="{BB962C8B-B14F-4D97-AF65-F5344CB8AC3E}">
        <p14:creationId xmlns:p14="http://schemas.microsoft.com/office/powerpoint/2010/main" val="889665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267</TotalTime>
  <Words>1611</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The Grace of Fearing God</vt:lpstr>
      <vt:lpstr>Defining the Fear of God (Review)</vt:lpstr>
      <vt:lpstr>Defining the Fear of God (Review)</vt:lpstr>
      <vt:lpstr>Defining the Fear of God (Review)</vt:lpstr>
      <vt:lpstr>Defining the Fear of God (Continued)</vt:lpstr>
      <vt:lpstr>Fearing God in the Church Age</vt:lpstr>
      <vt:lpstr>1. Fearing the Lord motivates us to excel in obedience. </vt:lpstr>
      <vt:lpstr>1. Fearing the Lord motivates us to excel in obedience. </vt:lpstr>
      <vt:lpstr>1. Fearing the Lord motivates us to excel in obedience. </vt:lpstr>
      <vt:lpstr>1. Fearing the Lord motivates us to excel in obedience. </vt:lpstr>
      <vt:lpstr>2. Fearing the Lord guards our hearts from falling away. </vt:lpstr>
      <vt:lpstr>2. Fearing the Lord guards our hearts from falling away. </vt:lpstr>
      <vt:lpstr>3. Fearing the Lord doesn’t mean we dread death and judgment. </vt:lpstr>
      <vt:lpstr>3. Fearing the Lord doesn’t mean we dread death and judgment. </vt:lpstr>
      <vt:lpstr>3. Fearing the Lord doesn’t mean we dread death and judgment. </vt:lpstr>
      <vt:lpstr>4. Fearing the Lord liberates us to love his commands and look forward to judgment.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Fearing God</dc:title>
  <dc:creator>Isaiah Mackler</dc:creator>
  <cp:lastModifiedBy>slides</cp:lastModifiedBy>
  <cp:revision>18</cp:revision>
  <dcterms:created xsi:type="dcterms:W3CDTF">2017-09-24T13:44:30Z</dcterms:created>
  <dcterms:modified xsi:type="dcterms:W3CDTF">2017-10-22T19:38:38Z</dcterms:modified>
</cp:coreProperties>
</file>