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7" r:id="rId3"/>
    <p:sldId id="258" r:id="rId4"/>
    <p:sldId id="259" r:id="rId5"/>
    <p:sldId id="260" r:id="rId6"/>
    <p:sldId id="261" r:id="rId7"/>
    <p:sldId id="262" r:id="rId8"/>
    <p:sldId id="278" r:id="rId9"/>
    <p:sldId id="263" r:id="rId10"/>
    <p:sldId id="277" r:id="rId11"/>
    <p:sldId id="264" r:id="rId12"/>
    <p:sldId id="265" r:id="rId13"/>
    <p:sldId id="266" r:id="rId14"/>
    <p:sldId id="267" r:id="rId15"/>
    <p:sldId id="268" r:id="rId16"/>
    <p:sldId id="269" r:id="rId17"/>
    <p:sldId id="272" r:id="rId18"/>
    <p:sldId id="273" r:id="rId19"/>
    <p:sldId id="274" r:id="rId20"/>
    <p:sldId id="275" r:id="rId21"/>
    <p:sldId id="276" r:id="rId22"/>
    <p:sldId id="270" r:id="rId23"/>
    <p:sldId id="27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5DC1CE4-AEF0-48B4-807F-4EC1FBDB6803}" type="datetimeFigureOut">
              <a:rPr lang="en-US" smtClean="0"/>
              <a:t>9/15/2018</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137F055F-83AE-4BCA-965B-0663DD3E2851}"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7381053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C1CE4-AEF0-48B4-807F-4EC1FBDB6803}" type="datetimeFigureOut">
              <a:rPr lang="en-US" smtClean="0"/>
              <a:t>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F055F-83AE-4BCA-965B-0663DD3E2851}" type="slidenum">
              <a:rPr lang="en-US" smtClean="0"/>
              <a:t>‹#›</a:t>
            </a:fld>
            <a:endParaRPr lang="en-US"/>
          </a:p>
        </p:txBody>
      </p:sp>
    </p:spTree>
    <p:extLst>
      <p:ext uri="{BB962C8B-B14F-4D97-AF65-F5344CB8AC3E}">
        <p14:creationId xmlns:p14="http://schemas.microsoft.com/office/powerpoint/2010/main" val="3703059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C1CE4-AEF0-48B4-807F-4EC1FBDB6803}" type="datetimeFigureOut">
              <a:rPr lang="en-US" smtClean="0"/>
              <a:t>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F055F-83AE-4BCA-965B-0663DD3E2851}" type="slidenum">
              <a:rPr lang="en-US" smtClean="0"/>
              <a:t>‹#›</a:t>
            </a:fld>
            <a:endParaRPr lang="en-US"/>
          </a:p>
        </p:txBody>
      </p:sp>
    </p:spTree>
    <p:extLst>
      <p:ext uri="{BB962C8B-B14F-4D97-AF65-F5344CB8AC3E}">
        <p14:creationId xmlns:p14="http://schemas.microsoft.com/office/powerpoint/2010/main" val="3119503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5DC1CE4-AEF0-48B4-807F-4EC1FBDB6803}" type="datetimeFigureOut">
              <a:rPr lang="en-US" smtClean="0"/>
              <a:t>9/15/2018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7F055F-83AE-4BCA-965B-0663DD3E2851}" type="slidenum">
              <a:rPr lang="en-US" smtClean="0"/>
              <a:t>‹#›</a:t>
            </a:fld>
            <a:endParaRPr lang="en-US"/>
          </a:p>
        </p:txBody>
      </p:sp>
    </p:spTree>
    <p:extLst>
      <p:ext uri="{BB962C8B-B14F-4D97-AF65-F5344CB8AC3E}">
        <p14:creationId xmlns:p14="http://schemas.microsoft.com/office/powerpoint/2010/main" val="4279894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5DC1CE4-AEF0-48B4-807F-4EC1FBDB6803}" type="datetimeFigureOut">
              <a:rPr lang="en-US" smtClean="0"/>
              <a:t>9/15/2018</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137F055F-83AE-4BCA-965B-0663DD3E2851}"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70751880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5DC1CE4-AEF0-48B4-807F-4EC1FBDB6803}" type="datetimeFigureOut">
              <a:rPr lang="en-US" smtClean="0"/>
              <a:t>9/15/2018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7F055F-83AE-4BCA-965B-0663DD3E2851}" type="slidenum">
              <a:rPr lang="en-US" smtClean="0"/>
              <a:t>‹#›</a:t>
            </a:fld>
            <a:endParaRPr lang="en-US"/>
          </a:p>
        </p:txBody>
      </p:sp>
    </p:spTree>
    <p:extLst>
      <p:ext uri="{BB962C8B-B14F-4D97-AF65-F5344CB8AC3E}">
        <p14:creationId xmlns:p14="http://schemas.microsoft.com/office/powerpoint/2010/main" val="863706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5DC1CE4-AEF0-48B4-807F-4EC1FBDB6803}" type="datetimeFigureOut">
              <a:rPr lang="en-US" smtClean="0"/>
              <a:t>9/15/2018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7F055F-83AE-4BCA-965B-0663DD3E2851}" type="slidenum">
              <a:rPr lang="en-US" smtClean="0"/>
              <a:t>‹#›</a:t>
            </a:fld>
            <a:endParaRPr lang="en-US"/>
          </a:p>
        </p:txBody>
      </p:sp>
    </p:spTree>
    <p:extLst>
      <p:ext uri="{BB962C8B-B14F-4D97-AF65-F5344CB8AC3E}">
        <p14:creationId xmlns:p14="http://schemas.microsoft.com/office/powerpoint/2010/main" val="499922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5DC1CE4-AEF0-48B4-807F-4EC1FBDB6803}" type="datetimeFigureOut">
              <a:rPr lang="en-US" smtClean="0"/>
              <a:t>9/15/2018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7F055F-83AE-4BCA-965B-0663DD3E2851}" type="slidenum">
              <a:rPr lang="en-US" smtClean="0"/>
              <a:t>‹#›</a:t>
            </a:fld>
            <a:endParaRPr lang="en-US"/>
          </a:p>
        </p:txBody>
      </p:sp>
    </p:spTree>
    <p:extLst>
      <p:ext uri="{BB962C8B-B14F-4D97-AF65-F5344CB8AC3E}">
        <p14:creationId xmlns:p14="http://schemas.microsoft.com/office/powerpoint/2010/main" val="2138334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DC1CE4-AEF0-48B4-807F-4EC1FBDB6803}" type="datetimeFigureOut">
              <a:rPr lang="en-US" smtClean="0"/>
              <a:t>9/15/2018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7F055F-83AE-4BCA-965B-0663DD3E2851}" type="slidenum">
              <a:rPr lang="en-US" smtClean="0"/>
              <a:t>‹#›</a:t>
            </a:fld>
            <a:endParaRPr lang="en-US"/>
          </a:p>
        </p:txBody>
      </p:sp>
    </p:spTree>
    <p:extLst>
      <p:ext uri="{BB962C8B-B14F-4D97-AF65-F5344CB8AC3E}">
        <p14:creationId xmlns:p14="http://schemas.microsoft.com/office/powerpoint/2010/main" val="954114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5DC1CE4-AEF0-48B4-807F-4EC1FBDB6803}" type="datetimeFigureOut">
              <a:rPr lang="en-US" smtClean="0"/>
              <a:t>9/15/2018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37F055F-83AE-4BCA-965B-0663DD3E285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480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5DC1CE4-AEF0-48B4-807F-4EC1FBDB6803}" type="datetimeFigureOut">
              <a:rPr lang="en-US" smtClean="0"/>
              <a:t>9/15/2018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137F055F-83AE-4BCA-965B-0663DD3E2851}"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95000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5DC1CE4-AEF0-48B4-807F-4EC1FBDB6803}" type="datetimeFigureOut">
              <a:rPr lang="en-US" smtClean="0"/>
              <a:t>9/15/2018</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137F055F-83AE-4BCA-965B-0663DD3E2851}"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74392780"/>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65D6B-3432-42CA-A1FC-4CBC20DE3BB3}"/>
              </a:ext>
            </a:extLst>
          </p:cNvPr>
          <p:cNvSpPr>
            <a:spLocks noGrp="1"/>
          </p:cNvSpPr>
          <p:nvPr>
            <p:ph type="ctrTitle"/>
          </p:nvPr>
        </p:nvSpPr>
        <p:spPr/>
        <p:txBody>
          <a:bodyPr/>
          <a:lstStyle/>
          <a:p>
            <a:r>
              <a:rPr lang="en-US" dirty="0"/>
              <a:t>The New Mouth of the new man</a:t>
            </a:r>
          </a:p>
        </p:txBody>
      </p:sp>
      <p:sp>
        <p:nvSpPr>
          <p:cNvPr id="3" name="Subtitle 2">
            <a:extLst>
              <a:ext uri="{FF2B5EF4-FFF2-40B4-BE49-F238E27FC236}">
                <a16:creationId xmlns:a16="http://schemas.microsoft.com/office/drawing/2014/main" id="{FE7CB043-25FF-4BCF-BD1C-80127EA6DCFD}"/>
              </a:ext>
            </a:extLst>
          </p:cNvPr>
          <p:cNvSpPr>
            <a:spLocks noGrp="1"/>
          </p:cNvSpPr>
          <p:nvPr>
            <p:ph type="subTitle" idx="1"/>
          </p:nvPr>
        </p:nvSpPr>
        <p:spPr/>
        <p:txBody>
          <a:bodyPr/>
          <a:lstStyle/>
          <a:p>
            <a:r>
              <a:rPr lang="en-US" dirty="0"/>
              <a:t>Ephesians 4:29 </a:t>
            </a:r>
          </a:p>
        </p:txBody>
      </p:sp>
    </p:spTree>
    <p:extLst>
      <p:ext uri="{BB962C8B-B14F-4D97-AF65-F5344CB8AC3E}">
        <p14:creationId xmlns:p14="http://schemas.microsoft.com/office/powerpoint/2010/main" val="14682140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4BA03-A93E-4689-B5CF-A411C3D92478}"/>
              </a:ext>
            </a:extLst>
          </p:cNvPr>
          <p:cNvSpPr>
            <a:spLocks noGrp="1"/>
          </p:cNvSpPr>
          <p:nvPr>
            <p:ph type="title"/>
          </p:nvPr>
        </p:nvSpPr>
        <p:spPr/>
        <p:txBody>
          <a:bodyPr>
            <a:normAutofit/>
          </a:bodyPr>
          <a:lstStyle/>
          <a:p>
            <a:r>
              <a:rPr lang="en-US" sz="6000" dirty="0"/>
              <a:t>Put off Corrupting Speech </a:t>
            </a:r>
          </a:p>
        </p:txBody>
      </p:sp>
      <p:sp>
        <p:nvSpPr>
          <p:cNvPr id="3" name="Content Placeholder 2">
            <a:extLst>
              <a:ext uri="{FF2B5EF4-FFF2-40B4-BE49-F238E27FC236}">
                <a16:creationId xmlns:a16="http://schemas.microsoft.com/office/drawing/2014/main" id="{0653DBDC-74B9-40BB-A0F6-F77647DFDDC4}"/>
              </a:ext>
            </a:extLst>
          </p:cNvPr>
          <p:cNvSpPr>
            <a:spLocks noGrp="1"/>
          </p:cNvSpPr>
          <p:nvPr>
            <p:ph idx="1"/>
          </p:nvPr>
        </p:nvSpPr>
        <p:spPr>
          <a:xfrm>
            <a:off x="1219201" y="1915063"/>
            <a:ext cx="10391954" cy="4710023"/>
          </a:xfrm>
        </p:spPr>
        <p:txBody>
          <a:bodyPr>
            <a:normAutofit lnSpcReduction="10000"/>
          </a:bodyPr>
          <a:lstStyle/>
          <a:p>
            <a:r>
              <a:rPr lang="en-US" sz="2800" dirty="0"/>
              <a:t>The source of our corrupting speech </a:t>
            </a:r>
          </a:p>
          <a:p>
            <a:pPr lvl="1"/>
            <a:r>
              <a:rPr lang="en-US" sz="2800" i="0" dirty="0"/>
              <a:t>A reflection of our hearts: </a:t>
            </a:r>
          </a:p>
          <a:p>
            <a:pPr lvl="1"/>
            <a:r>
              <a:rPr lang="en-US" sz="2800" i="0" dirty="0"/>
              <a:t>In </a:t>
            </a:r>
            <a:r>
              <a:rPr lang="en-US" sz="2800" b="1" i="0" dirty="0"/>
              <a:t>Matthew 12:33-35: </a:t>
            </a:r>
            <a:r>
              <a:rPr lang="en-US" sz="2800" i="0" dirty="0"/>
              <a:t>“Either make the tree good and its fruit good, or make the tree bad and its fruit bad; for the tree is known by its fruit. 34 You brood of vipers, how can you, being evil, speak what is good? For the mouth speaks out of that which fills the heart. 35 The good man brings out of his good treasure what is good; and the evil man brings out of his evil treasure what is evil.”  </a:t>
            </a:r>
          </a:p>
          <a:p>
            <a:r>
              <a:rPr lang="en-US" sz="2800" dirty="0"/>
              <a:t>The impact of our corrupting speech: </a:t>
            </a:r>
          </a:p>
          <a:p>
            <a:pPr lvl="1"/>
            <a:r>
              <a:rPr lang="en-US" sz="2800" i="0" dirty="0"/>
              <a:t>Not just corrupt but corrupting</a:t>
            </a:r>
          </a:p>
        </p:txBody>
      </p:sp>
    </p:spTree>
    <p:extLst>
      <p:ext uri="{BB962C8B-B14F-4D97-AF65-F5344CB8AC3E}">
        <p14:creationId xmlns:p14="http://schemas.microsoft.com/office/powerpoint/2010/main" val="38044680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623F3-5FE7-42A3-A2BF-CC85C2C0C580}"/>
              </a:ext>
            </a:extLst>
          </p:cNvPr>
          <p:cNvSpPr>
            <a:spLocks noGrp="1"/>
          </p:cNvSpPr>
          <p:nvPr>
            <p:ph type="title"/>
          </p:nvPr>
        </p:nvSpPr>
        <p:spPr/>
        <p:txBody>
          <a:bodyPr>
            <a:normAutofit/>
          </a:bodyPr>
          <a:lstStyle/>
          <a:p>
            <a:r>
              <a:rPr lang="en-US" sz="6000" dirty="0"/>
              <a:t>Put off Corrupting Speech </a:t>
            </a:r>
          </a:p>
        </p:txBody>
      </p:sp>
      <p:sp>
        <p:nvSpPr>
          <p:cNvPr id="3" name="Content Placeholder 2">
            <a:extLst>
              <a:ext uri="{FF2B5EF4-FFF2-40B4-BE49-F238E27FC236}">
                <a16:creationId xmlns:a16="http://schemas.microsoft.com/office/drawing/2014/main" id="{1E172165-C7F5-4DF6-ACE2-F7973D4C05A8}"/>
              </a:ext>
            </a:extLst>
          </p:cNvPr>
          <p:cNvSpPr>
            <a:spLocks noGrp="1"/>
          </p:cNvSpPr>
          <p:nvPr>
            <p:ph idx="1"/>
          </p:nvPr>
        </p:nvSpPr>
        <p:spPr>
          <a:xfrm>
            <a:off x="1371600" y="1708031"/>
            <a:ext cx="9601200" cy="4675516"/>
          </a:xfrm>
        </p:spPr>
        <p:txBody>
          <a:bodyPr>
            <a:normAutofit/>
          </a:bodyPr>
          <a:lstStyle/>
          <a:p>
            <a:r>
              <a:rPr lang="en-US" sz="2800" dirty="0"/>
              <a:t>The climactic passage on depraved speech: </a:t>
            </a:r>
          </a:p>
          <a:p>
            <a:pPr lvl="1"/>
            <a:r>
              <a:rPr lang="en-US" sz="2800" b="1" i="0" dirty="0"/>
              <a:t>Romans 3:13-14 says: </a:t>
            </a:r>
            <a:r>
              <a:rPr lang="en-US" sz="2800" i="0" dirty="0"/>
              <a:t>“Their throat is an open grave, With their tongues they keep deceiving,” “The poison of asps is under their lips” </a:t>
            </a:r>
            <a:r>
              <a:rPr lang="en-US" sz="2800" b="1" i="0" dirty="0"/>
              <a:t>14 </a:t>
            </a:r>
            <a:r>
              <a:rPr lang="en-US" sz="2800" i="0" dirty="0"/>
              <a:t>“Whose mouth is full of cursing and bitterness.”  </a:t>
            </a:r>
          </a:p>
          <a:p>
            <a:r>
              <a:rPr lang="en-US" sz="2800" dirty="0"/>
              <a:t>4 categories of corrupting speech: </a:t>
            </a:r>
          </a:p>
          <a:p>
            <a:pPr lvl="1"/>
            <a:r>
              <a:rPr lang="en-US" sz="2800" i="0" dirty="0"/>
              <a:t>Injurious Speech: “the poison of asps is under their lips.” </a:t>
            </a:r>
          </a:p>
          <a:p>
            <a:pPr lvl="1"/>
            <a:r>
              <a:rPr lang="en-US" sz="2800" b="1" dirty="0"/>
              <a:t>Proverbs 12:18: </a:t>
            </a:r>
            <a:r>
              <a:rPr lang="en-US" sz="2800" dirty="0"/>
              <a:t>“There is one who speaks rashly like the thrusts of a sword, But the tongue of the wise brings healing.” </a:t>
            </a:r>
          </a:p>
        </p:txBody>
      </p:sp>
    </p:spTree>
    <p:extLst>
      <p:ext uri="{BB962C8B-B14F-4D97-AF65-F5344CB8AC3E}">
        <p14:creationId xmlns:p14="http://schemas.microsoft.com/office/powerpoint/2010/main" val="3478027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623F3-5FE7-42A3-A2BF-CC85C2C0C580}"/>
              </a:ext>
            </a:extLst>
          </p:cNvPr>
          <p:cNvSpPr>
            <a:spLocks noGrp="1"/>
          </p:cNvSpPr>
          <p:nvPr>
            <p:ph type="title"/>
          </p:nvPr>
        </p:nvSpPr>
        <p:spPr/>
        <p:txBody>
          <a:bodyPr>
            <a:normAutofit/>
          </a:bodyPr>
          <a:lstStyle/>
          <a:p>
            <a:r>
              <a:rPr lang="en-US" sz="6000" dirty="0"/>
              <a:t>Put off Corrupting Speech </a:t>
            </a:r>
          </a:p>
        </p:txBody>
      </p:sp>
      <p:sp>
        <p:nvSpPr>
          <p:cNvPr id="3" name="Content Placeholder 2">
            <a:extLst>
              <a:ext uri="{FF2B5EF4-FFF2-40B4-BE49-F238E27FC236}">
                <a16:creationId xmlns:a16="http://schemas.microsoft.com/office/drawing/2014/main" id="{1E172165-C7F5-4DF6-ACE2-F7973D4C05A8}"/>
              </a:ext>
            </a:extLst>
          </p:cNvPr>
          <p:cNvSpPr>
            <a:spLocks noGrp="1"/>
          </p:cNvSpPr>
          <p:nvPr>
            <p:ph idx="1"/>
          </p:nvPr>
        </p:nvSpPr>
        <p:spPr/>
        <p:txBody>
          <a:bodyPr>
            <a:normAutofit/>
          </a:bodyPr>
          <a:lstStyle/>
          <a:p>
            <a:r>
              <a:rPr lang="en-US" sz="3200" dirty="0"/>
              <a:t>Dishonest Speech: </a:t>
            </a:r>
          </a:p>
          <a:p>
            <a:pPr lvl="1"/>
            <a:r>
              <a:rPr lang="en-US" sz="3200" b="1" i="0" dirty="0"/>
              <a:t>Romans 3:13: </a:t>
            </a:r>
            <a:r>
              <a:rPr lang="en-US" sz="3200" i="0" dirty="0"/>
              <a:t>“With their tongues they keep deceiving.” </a:t>
            </a:r>
          </a:p>
          <a:p>
            <a:pPr lvl="1"/>
            <a:r>
              <a:rPr lang="en-US" sz="3200" b="1" i="0" dirty="0"/>
              <a:t>Ephesians 4:25 says: </a:t>
            </a:r>
            <a:r>
              <a:rPr lang="en-US" sz="3200" i="0" dirty="0"/>
              <a:t>“Therefore, laying aside falsehood, speak truth each one of you with his neighbor.” </a:t>
            </a:r>
          </a:p>
        </p:txBody>
      </p:sp>
    </p:spTree>
    <p:extLst>
      <p:ext uri="{BB962C8B-B14F-4D97-AF65-F5344CB8AC3E}">
        <p14:creationId xmlns:p14="http://schemas.microsoft.com/office/powerpoint/2010/main" val="1795770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623F3-5FE7-42A3-A2BF-CC85C2C0C580}"/>
              </a:ext>
            </a:extLst>
          </p:cNvPr>
          <p:cNvSpPr>
            <a:spLocks noGrp="1"/>
          </p:cNvSpPr>
          <p:nvPr>
            <p:ph type="title"/>
          </p:nvPr>
        </p:nvSpPr>
        <p:spPr/>
        <p:txBody>
          <a:bodyPr>
            <a:normAutofit/>
          </a:bodyPr>
          <a:lstStyle/>
          <a:p>
            <a:r>
              <a:rPr lang="en-US" sz="6000" dirty="0"/>
              <a:t>Put off Corrupting Speech </a:t>
            </a:r>
          </a:p>
        </p:txBody>
      </p:sp>
      <p:sp>
        <p:nvSpPr>
          <p:cNvPr id="3" name="Content Placeholder 2">
            <a:extLst>
              <a:ext uri="{FF2B5EF4-FFF2-40B4-BE49-F238E27FC236}">
                <a16:creationId xmlns:a16="http://schemas.microsoft.com/office/drawing/2014/main" id="{1E172165-C7F5-4DF6-ACE2-F7973D4C05A8}"/>
              </a:ext>
            </a:extLst>
          </p:cNvPr>
          <p:cNvSpPr>
            <a:spLocks noGrp="1"/>
          </p:cNvSpPr>
          <p:nvPr>
            <p:ph idx="1"/>
          </p:nvPr>
        </p:nvSpPr>
        <p:spPr>
          <a:xfrm>
            <a:off x="1371600" y="2285999"/>
            <a:ext cx="9601200" cy="4218317"/>
          </a:xfrm>
        </p:spPr>
        <p:txBody>
          <a:bodyPr>
            <a:normAutofit lnSpcReduction="10000"/>
          </a:bodyPr>
          <a:lstStyle/>
          <a:p>
            <a:r>
              <a:rPr lang="en-US" sz="2800" dirty="0"/>
              <a:t>Cursing Speech: </a:t>
            </a:r>
            <a:r>
              <a:rPr lang="en-US" sz="2800" b="1" dirty="0"/>
              <a:t>Romans 3:13: </a:t>
            </a:r>
            <a:r>
              <a:rPr lang="en-US" sz="2800" dirty="0"/>
              <a:t>“Whose mouth is full of cursing.”</a:t>
            </a:r>
          </a:p>
          <a:p>
            <a:pPr marL="530352" lvl="1" indent="0">
              <a:buNone/>
            </a:pPr>
            <a:r>
              <a:rPr lang="en-US" sz="2800" i="0" dirty="0"/>
              <a:t>1. Curse words </a:t>
            </a:r>
          </a:p>
          <a:p>
            <a:pPr marL="530352" lvl="1" indent="0">
              <a:buNone/>
            </a:pPr>
            <a:r>
              <a:rPr lang="en-US" sz="2800" i="0" dirty="0"/>
              <a:t>2. Taking the Lord’s Name in vain: </a:t>
            </a:r>
          </a:p>
          <a:p>
            <a:pPr lvl="2"/>
            <a:r>
              <a:rPr lang="en-US" sz="2400" b="1" dirty="0"/>
              <a:t>Exodus 20:7: </a:t>
            </a:r>
            <a:r>
              <a:rPr lang="en-US" sz="2400" dirty="0"/>
              <a:t>“You shall not take the name of the Lord your God in vain.” </a:t>
            </a:r>
          </a:p>
          <a:p>
            <a:pPr marL="530352" lvl="1" indent="0">
              <a:buNone/>
            </a:pPr>
            <a:r>
              <a:rPr lang="en-US" sz="2800" i="0" dirty="0"/>
              <a:t>3. Cursing other people: </a:t>
            </a:r>
          </a:p>
          <a:p>
            <a:pPr lvl="2"/>
            <a:r>
              <a:rPr lang="en-US" sz="2400" b="1" dirty="0"/>
              <a:t>James 3:9 says: </a:t>
            </a:r>
            <a:r>
              <a:rPr lang="en-US" sz="2400" dirty="0"/>
              <a:t>“With the tongue we bless our Lord and Father, and with it we curse men, who have been made in the likeness of God.”  </a:t>
            </a:r>
          </a:p>
        </p:txBody>
      </p:sp>
    </p:spTree>
    <p:extLst>
      <p:ext uri="{BB962C8B-B14F-4D97-AF65-F5344CB8AC3E}">
        <p14:creationId xmlns:p14="http://schemas.microsoft.com/office/powerpoint/2010/main" val="3778249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623F3-5FE7-42A3-A2BF-CC85C2C0C580}"/>
              </a:ext>
            </a:extLst>
          </p:cNvPr>
          <p:cNvSpPr>
            <a:spLocks noGrp="1"/>
          </p:cNvSpPr>
          <p:nvPr>
            <p:ph type="title"/>
          </p:nvPr>
        </p:nvSpPr>
        <p:spPr/>
        <p:txBody>
          <a:bodyPr>
            <a:normAutofit/>
          </a:bodyPr>
          <a:lstStyle/>
          <a:p>
            <a:r>
              <a:rPr lang="en-US" sz="6000" dirty="0"/>
              <a:t>Put off Corrupting Speech </a:t>
            </a:r>
          </a:p>
        </p:txBody>
      </p:sp>
      <p:sp>
        <p:nvSpPr>
          <p:cNvPr id="3" name="Content Placeholder 2">
            <a:extLst>
              <a:ext uri="{FF2B5EF4-FFF2-40B4-BE49-F238E27FC236}">
                <a16:creationId xmlns:a16="http://schemas.microsoft.com/office/drawing/2014/main" id="{1E172165-C7F5-4DF6-ACE2-F7973D4C05A8}"/>
              </a:ext>
            </a:extLst>
          </p:cNvPr>
          <p:cNvSpPr>
            <a:spLocks noGrp="1"/>
          </p:cNvSpPr>
          <p:nvPr>
            <p:ph idx="1"/>
          </p:nvPr>
        </p:nvSpPr>
        <p:spPr>
          <a:xfrm>
            <a:off x="1371600" y="2285999"/>
            <a:ext cx="9601200" cy="4304581"/>
          </a:xfrm>
        </p:spPr>
        <p:txBody>
          <a:bodyPr>
            <a:normAutofit lnSpcReduction="10000"/>
          </a:bodyPr>
          <a:lstStyle/>
          <a:p>
            <a:r>
              <a:rPr lang="en-US" sz="3200" dirty="0"/>
              <a:t>Bitter Speech: </a:t>
            </a:r>
            <a:r>
              <a:rPr lang="en-US" sz="3200" b="1" dirty="0"/>
              <a:t>Romans 3:13: </a:t>
            </a:r>
            <a:r>
              <a:rPr lang="en-US" sz="3200" dirty="0"/>
              <a:t>Whose mouth is full of cursing and </a:t>
            </a:r>
            <a:r>
              <a:rPr lang="en-US" sz="3200" u="sng" dirty="0"/>
              <a:t>bitterness</a:t>
            </a:r>
            <a:endParaRPr lang="en-US" sz="3200" i="0" dirty="0"/>
          </a:p>
          <a:p>
            <a:pPr lvl="1"/>
            <a:r>
              <a:rPr lang="en-US" sz="3200" i="0" dirty="0"/>
              <a:t>Unforgiving speech</a:t>
            </a:r>
          </a:p>
          <a:p>
            <a:pPr lvl="1"/>
            <a:r>
              <a:rPr lang="en-US" sz="3200" i="0" dirty="0"/>
              <a:t>Unmerciful speech </a:t>
            </a:r>
          </a:p>
          <a:p>
            <a:pPr lvl="1"/>
            <a:r>
              <a:rPr lang="en-US" sz="3200" i="0" dirty="0"/>
              <a:t>Quick to bring up old wounds </a:t>
            </a:r>
          </a:p>
          <a:p>
            <a:endParaRPr lang="en-US" sz="3200" dirty="0"/>
          </a:p>
          <a:p>
            <a:r>
              <a:rPr lang="en-US" sz="3200" b="1" dirty="0"/>
              <a:t>Proverbs 18:21: “</a:t>
            </a:r>
            <a:r>
              <a:rPr lang="en-US" sz="3200" dirty="0"/>
              <a:t>Death and life are in the power of the tongue.”</a:t>
            </a:r>
          </a:p>
        </p:txBody>
      </p:sp>
    </p:spTree>
    <p:extLst>
      <p:ext uri="{BB962C8B-B14F-4D97-AF65-F5344CB8AC3E}">
        <p14:creationId xmlns:p14="http://schemas.microsoft.com/office/powerpoint/2010/main" val="128461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33E1F-2FB8-438B-B3D1-1CD7B1E1593A}"/>
              </a:ext>
            </a:extLst>
          </p:cNvPr>
          <p:cNvSpPr>
            <a:spLocks noGrp="1"/>
          </p:cNvSpPr>
          <p:nvPr>
            <p:ph type="title"/>
          </p:nvPr>
        </p:nvSpPr>
        <p:spPr/>
        <p:txBody>
          <a:bodyPr>
            <a:normAutofit fontScale="90000"/>
          </a:bodyPr>
          <a:lstStyle/>
          <a:p>
            <a:r>
              <a:rPr lang="en-US" sz="6000" dirty="0"/>
              <a:t>Put on Grace-Imparting Speech </a:t>
            </a:r>
          </a:p>
        </p:txBody>
      </p:sp>
      <p:sp>
        <p:nvSpPr>
          <p:cNvPr id="3" name="Content Placeholder 2">
            <a:extLst>
              <a:ext uri="{FF2B5EF4-FFF2-40B4-BE49-F238E27FC236}">
                <a16:creationId xmlns:a16="http://schemas.microsoft.com/office/drawing/2014/main" id="{C275E9C9-00C7-4386-8445-92D0BF6D802E}"/>
              </a:ext>
            </a:extLst>
          </p:cNvPr>
          <p:cNvSpPr>
            <a:spLocks noGrp="1"/>
          </p:cNvSpPr>
          <p:nvPr>
            <p:ph idx="1"/>
          </p:nvPr>
        </p:nvSpPr>
        <p:spPr>
          <a:xfrm>
            <a:off x="1371600" y="2286000"/>
            <a:ext cx="9601200" cy="4572000"/>
          </a:xfrm>
        </p:spPr>
        <p:txBody>
          <a:bodyPr>
            <a:normAutofit/>
          </a:bodyPr>
          <a:lstStyle/>
          <a:p>
            <a:r>
              <a:rPr lang="en-US" sz="2800" b="1" dirty="0"/>
              <a:t>VERSE 29: </a:t>
            </a:r>
            <a:r>
              <a:rPr lang="en-US" sz="2800" dirty="0"/>
              <a:t>“but only such as is good for building up, as fits the occasion, that it may give grace to those who hear.” </a:t>
            </a:r>
          </a:p>
          <a:p>
            <a:r>
              <a:rPr lang="en-US" sz="2800" dirty="0"/>
              <a:t>3 Features of Godly Speech </a:t>
            </a:r>
          </a:p>
          <a:p>
            <a:r>
              <a:rPr lang="en-US" sz="2800" u="sng" dirty="0"/>
              <a:t>Godly Speech must be edifying </a:t>
            </a:r>
          </a:p>
          <a:p>
            <a:pPr lvl="1"/>
            <a:r>
              <a:rPr lang="en-US" sz="2800" i="0" dirty="0"/>
              <a:t>To build one another up </a:t>
            </a:r>
          </a:p>
          <a:p>
            <a:r>
              <a:rPr lang="en-US" sz="2800" dirty="0"/>
              <a:t>Real Christian Change is two factored: </a:t>
            </a:r>
          </a:p>
          <a:p>
            <a:pPr lvl="1"/>
            <a:r>
              <a:rPr lang="en-US" sz="2800" i="0" dirty="0"/>
              <a:t>Put off wickedness</a:t>
            </a:r>
          </a:p>
          <a:p>
            <a:pPr lvl="1"/>
            <a:r>
              <a:rPr lang="en-US" sz="2800" i="0" dirty="0"/>
              <a:t>Put on righteousness</a:t>
            </a:r>
          </a:p>
        </p:txBody>
      </p:sp>
    </p:spTree>
    <p:extLst>
      <p:ext uri="{BB962C8B-B14F-4D97-AF65-F5344CB8AC3E}">
        <p14:creationId xmlns:p14="http://schemas.microsoft.com/office/powerpoint/2010/main" val="2941626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9537D-5EA0-48DE-A3D0-541C443E69FD}"/>
              </a:ext>
            </a:extLst>
          </p:cNvPr>
          <p:cNvSpPr>
            <a:spLocks noGrp="1"/>
          </p:cNvSpPr>
          <p:nvPr>
            <p:ph type="title"/>
          </p:nvPr>
        </p:nvSpPr>
        <p:spPr/>
        <p:txBody>
          <a:bodyPr>
            <a:normAutofit fontScale="90000"/>
          </a:bodyPr>
          <a:lstStyle/>
          <a:p>
            <a:r>
              <a:rPr lang="en-US" sz="6000" dirty="0"/>
              <a:t>Put on Grace-Imparting Speech </a:t>
            </a:r>
          </a:p>
        </p:txBody>
      </p:sp>
      <p:sp>
        <p:nvSpPr>
          <p:cNvPr id="3" name="Content Placeholder 2">
            <a:extLst>
              <a:ext uri="{FF2B5EF4-FFF2-40B4-BE49-F238E27FC236}">
                <a16:creationId xmlns:a16="http://schemas.microsoft.com/office/drawing/2014/main" id="{04498F3C-C54F-4463-A625-2067EAEC3EC4}"/>
              </a:ext>
            </a:extLst>
          </p:cNvPr>
          <p:cNvSpPr>
            <a:spLocks noGrp="1"/>
          </p:cNvSpPr>
          <p:nvPr>
            <p:ph idx="1"/>
          </p:nvPr>
        </p:nvSpPr>
        <p:spPr>
          <a:xfrm>
            <a:off x="1371600" y="1975449"/>
            <a:ext cx="9601200" cy="4735902"/>
          </a:xfrm>
        </p:spPr>
        <p:txBody>
          <a:bodyPr>
            <a:normAutofit lnSpcReduction="10000"/>
          </a:bodyPr>
          <a:lstStyle/>
          <a:p>
            <a:r>
              <a:rPr lang="en-US" sz="3200" dirty="0"/>
              <a:t>We need to put off AND put on </a:t>
            </a:r>
          </a:p>
          <a:p>
            <a:pPr lvl="1" fontAlgn="base"/>
            <a:r>
              <a:rPr lang="en-US" sz="3200" b="1" i="0" dirty="0"/>
              <a:t>Ephesians 4:25: </a:t>
            </a:r>
          </a:p>
          <a:p>
            <a:pPr lvl="2" fontAlgn="base"/>
            <a:r>
              <a:rPr lang="en-US" sz="2800" b="1" dirty="0"/>
              <a:t>Put off: </a:t>
            </a:r>
            <a:r>
              <a:rPr lang="en-US" sz="2800" i="0" dirty="0"/>
              <a:t>“Therefore, laying aside falsehood</a:t>
            </a:r>
            <a:endParaRPr lang="en-US" sz="2800" dirty="0"/>
          </a:p>
          <a:p>
            <a:pPr lvl="2" fontAlgn="base"/>
            <a:r>
              <a:rPr lang="en-US" sz="2800" b="1" i="0" dirty="0"/>
              <a:t>Put on</a:t>
            </a:r>
            <a:r>
              <a:rPr lang="en-US" sz="2800" b="1" dirty="0"/>
              <a:t>: </a:t>
            </a:r>
            <a:r>
              <a:rPr lang="en-US" sz="2800" i="0" dirty="0"/>
              <a:t>speak truth each one of you with his neighbor.”  </a:t>
            </a:r>
          </a:p>
          <a:p>
            <a:pPr lvl="1" fontAlgn="base"/>
            <a:r>
              <a:rPr lang="en-US" sz="3200" b="1" i="0" dirty="0"/>
              <a:t>Ephesians 4:28:</a:t>
            </a:r>
          </a:p>
          <a:p>
            <a:pPr lvl="2" fontAlgn="base"/>
            <a:r>
              <a:rPr lang="en-US" sz="2800" b="1" dirty="0"/>
              <a:t>Put off:</a:t>
            </a:r>
            <a:r>
              <a:rPr lang="en-US" sz="2800" b="1" i="0" dirty="0"/>
              <a:t> </a:t>
            </a:r>
            <a:r>
              <a:rPr lang="en-US" sz="2800" i="0" dirty="0"/>
              <a:t>“He who steals must steal no longer</a:t>
            </a:r>
          </a:p>
          <a:p>
            <a:pPr lvl="2" fontAlgn="base"/>
            <a:r>
              <a:rPr lang="en-US" sz="2800" b="1" i="0" dirty="0"/>
              <a:t>Put on</a:t>
            </a:r>
            <a:r>
              <a:rPr lang="en-US" sz="2800" b="1" dirty="0"/>
              <a:t>: </a:t>
            </a:r>
            <a:r>
              <a:rPr lang="en-US" sz="2800" i="0" dirty="0"/>
              <a:t>but rather he must labor, performing with his own hands what is good, so that he will have something to share with one who has need.” </a:t>
            </a:r>
            <a:endParaRPr lang="en-US" sz="2400" i="0" dirty="0"/>
          </a:p>
          <a:p>
            <a:pPr lvl="1"/>
            <a:endParaRPr lang="en-US" sz="3200" i="0" dirty="0"/>
          </a:p>
        </p:txBody>
      </p:sp>
    </p:spTree>
    <p:extLst>
      <p:ext uri="{BB962C8B-B14F-4D97-AF65-F5344CB8AC3E}">
        <p14:creationId xmlns:p14="http://schemas.microsoft.com/office/powerpoint/2010/main" val="3233513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9537D-5EA0-48DE-A3D0-541C443E69FD}"/>
              </a:ext>
            </a:extLst>
          </p:cNvPr>
          <p:cNvSpPr>
            <a:spLocks noGrp="1"/>
          </p:cNvSpPr>
          <p:nvPr>
            <p:ph type="title"/>
          </p:nvPr>
        </p:nvSpPr>
        <p:spPr/>
        <p:txBody>
          <a:bodyPr>
            <a:normAutofit fontScale="90000"/>
          </a:bodyPr>
          <a:lstStyle/>
          <a:p>
            <a:r>
              <a:rPr lang="en-US" sz="6000" dirty="0"/>
              <a:t>Put on Grace-Imparting Speech </a:t>
            </a:r>
          </a:p>
        </p:txBody>
      </p:sp>
      <p:sp>
        <p:nvSpPr>
          <p:cNvPr id="3" name="Content Placeholder 2">
            <a:extLst>
              <a:ext uri="{FF2B5EF4-FFF2-40B4-BE49-F238E27FC236}">
                <a16:creationId xmlns:a16="http://schemas.microsoft.com/office/drawing/2014/main" id="{04498F3C-C54F-4463-A625-2067EAEC3EC4}"/>
              </a:ext>
            </a:extLst>
          </p:cNvPr>
          <p:cNvSpPr>
            <a:spLocks noGrp="1"/>
          </p:cNvSpPr>
          <p:nvPr>
            <p:ph idx="1"/>
          </p:nvPr>
        </p:nvSpPr>
        <p:spPr/>
        <p:txBody>
          <a:bodyPr>
            <a:normAutofit lnSpcReduction="10000"/>
          </a:bodyPr>
          <a:lstStyle/>
          <a:p>
            <a:r>
              <a:rPr lang="en-US" sz="3600" b="1" dirty="0"/>
              <a:t>Put off and put on </a:t>
            </a:r>
          </a:p>
          <a:p>
            <a:pPr lvl="1"/>
            <a:r>
              <a:rPr lang="en-US" sz="3600" b="1" i="0" dirty="0"/>
              <a:t>Ephesians 4:29: </a:t>
            </a:r>
          </a:p>
          <a:p>
            <a:pPr lvl="2"/>
            <a:r>
              <a:rPr lang="en-US" sz="3200" b="1" dirty="0"/>
              <a:t>Put off: </a:t>
            </a:r>
            <a:r>
              <a:rPr lang="en-US" sz="3200" dirty="0"/>
              <a:t>“Let no corrupting talk come out of your mouths.”</a:t>
            </a:r>
          </a:p>
          <a:p>
            <a:pPr lvl="2"/>
            <a:r>
              <a:rPr lang="en-US" sz="3200" b="1" dirty="0"/>
              <a:t>Put on: </a:t>
            </a:r>
            <a:r>
              <a:rPr lang="en-US" sz="3200" dirty="0"/>
              <a:t>“but only such as is good for building up, as fits the occasion, that it may give grace to those who hear.” </a:t>
            </a:r>
            <a:endParaRPr lang="en-US" sz="3200" b="1" i="0" dirty="0"/>
          </a:p>
        </p:txBody>
      </p:sp>
    </p:spTree>
    <p:extLst>
      <p:ext uri="{BB962C8B-B14F-4D97-AF65-F5344CB8AC3E}">
        <p14:creationId xmlns:p14="http://schemas.microsoft.com/office/powerpoint/2010/main" val="430368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9537D-5EA0-48DE-A3D0-541C443E69FD}"/>
              </a:ext>
            </a:extLst>
          </p:cNvPr>
          <p:cNvSpPr>
            <a:spLocks noGrp="1"/>
          </p:cNvSpPr>
          <p:nvPr>
            <p:ph type="title"/>
          </p:nvPr>
        </p:nvSpPr>
        <p:spPr/>
        <p:txBody>
          <a:bodyPr>
            <a:normAutofit fontScale="90000"/>
          </a:bodyPr>
          <a:lstStyle/>
          <a:p>
            <a:r>
              <a:rPr lang="en-US" sz="6000" dirty="0"/>
              <a:t>Put on Grace-Imparting Speech </a:t>
            </a:r>
          </a:p>
        </p:txBody>
      </p:sp>
      <p:sp>
        <p:nvSpPr>
          <p:cNvPr id="3" name="Content Placeholder 2">
            <a:extLst>
              <a:ext uri="{FF2B5EF4-FFF2-40B4-BE49-F238E27FC236}">
                <a16:creationId xmlns:a16="http://schemas.microsoft.com/office/drawing/2014/main" id="{04498F3C-C54F-4463-A625-2067EAEC3EC4}"/>
              </a:ext>
            </a:extLst>
          </p:cNvPr>
          <p:cNvSpPr>
            <a:spLocks noGrp="1"/>
          </p:cNvSpPr>
          <p:nvPr>
            <p:ph idx="1"/>
          </p:nvPr>
        </p:nvSpPr>
        <p:spPr>
          <a:xfrm>
            <a:off x="1371600" y="2286000"/>
            <a:ext cx="9601200" cy="4408098"/>
          </a:xfrm>
        </p:spPr>
        <p:txBody>
          <a:bodyPr>
            <a:normAutofit lnSpcReduction="10000"/>
          </a:bodyPr>
          <a:lstStyle/>
          <a:p>
            <a:r>
              <a:rPr lang="en-US" sz="3600" u="sng" dirty="0"/>
              <a:t>Godly speech must be timely: </a:t>
            </a:r>
            <a:r>
              <a:rPr lang="en-US" sz="3600" dirty="0"/>
              <a:t>“as fits the occasion.” </a:t>
            </a:r>
          </a:p>
          <a:p>
            <a:pPr lvl="1"/>
            <a:r>
              <a:rPr lang="en-US" sz="3600" i="0" dirty="0"/>
              <a:t>Know the Circumstances: </a:t>
            </a:r>
          </a:p>
          <a:p>
            <a:pPr lvl="2"/>
            <a:r>
              <a:rPr lang="en-US" sz="3200" b="1" dirty="0"/>
              <a:t>Proverbs 25:11:</a:t>
            </a:r>
            <a:r>
              <a:rPr lang="en-US" sz="3200" dirty="0"/>
              <a:t> “Like apples of gold in settings of silver is a word spoken in right circumstances.” </a:t>
            </a:r>
          </a:p>
          <a:p>
            <a:pPr lvl="2"/>
            <a:r>
              <a:rPr lang="en-US" sz="3200" b="1" dirty="0"/>
              <a:t>Proverbs 15:23</a:t>
            </a:r>
            <a:r>
              <a:rPr lang="en-US" sz="3200" dirty="0"/>
              <a:t>: “How delightful is a timely word!” </a:t>
            </a:r>
          </a:p>
          <a:p>
            <a:pPr lvl="2"/>
            <a:r>
              <a:rPr lang="en-US" sz="3200" dirty="0"/>
              <a:t>i.e. Job’s 3 friends </a:t>
            </a:r>
          </a:p>
        </p:txBody>
      </p:sp>
    </p:spTree>
    <p:extLst>
      <p:ext uri="{BB962C8B-B14F-4D97-AF65-F5344CB8AC3E}">
        <p14:creationId xmlns:p14="http://schemas.microsoft.com/office/powerpoint/2010/main" val="389919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9537D-5EA0-48DE-A3D0-541C443E69FD}"/>
              </a:ext>
            </a:extLst>
          </p:cNvPr>
          <p:cNvSpPr>
            <a:spLocks noGrp="1"/>
          </p:cNvSpPr>
          <p:nvPr>
            <p:ph type="title"/>
          </p:nvPr>
        </p:nvSpPr>
        <p:spPr/>
        <p:txBody>
          <a:bodyPr>
            <a:normAutofit fontScale="90000"/>
          </a:bodyPr>
          <a:lstStyle/>
          <a:p>
            <a:r>
              <a:rPr lang="en-US" sz="6000" dirty="0"/>
              <a:t>Put on Grace-Imparting Speech </a:t>
            </a:r>
          </a:p>
        </p:txBody>
      </p:sp>
      <p:sp>
        <p:nvSpPr>
          <p:cNvPr id="3" name="Content Placeholder 2">
            <a:extLst>
              <a:ext uri="{FF2B5EF4-FFF2-40B4-BE49-F238E27FC236}">
                <a16:creationId xmlns:a16="http://schemas.microsoft.com/office/drawing/2014/main" id="{04498F3C-C54F-4463-A625-2067EAEC3EC4}"/>
              </a:ext>
            </a:extLst>
          </p:cNvPr>
          <p:cNvSpPr>
            <a:spLocks noGrp="1"/>
          </p:cNvSpPr>
          <p:nvPr>
            <p:ph idx="1"/>
          </p:nvPr>
        </p:nvSpPr>
        <p:spPr>
          <a:xfrm>
            <a:off x="655609" y="1708029"/>
            <a:ext cx="11335108" cy="5046453"/>
          </a:xfrm>
        </p:spPr>
        <p:txBody>
          <a:bodyPr>
            <a:normAutofit lnSpcReduction="10000"/>
          </a:bodyPr>
          <a:lstStyle/>
          <a:p>
            <a:pPr lvl="1" fontAlgn="base"/>
            <a:r>
              <a:rPr lang="en-US" sz="2800" b="1" i="0" dirty="0"/>
              <a:t>Martyn Lloyd-Jones: </a:t>
            </a:r>
            <a:r>
              <a:rPr lang="en-US" sz="2800" i="0" dirty="0"/>
              <a:t>“A Christian’s word of edification should always fit the occasion. So we are not to repeat phrases in parrot fashion and feel we have done well and performed our duty. Not at all. Instead we are to discover first of all what is the exact position of other people. My business is to speak to them in such a way as to help them exactly where they are.  We do not just talk and talk and talk, we do not merely make our correct statements.  We have to learn to understand other people and their needs.  We should be so anxious to help them that we take time to meditate, we think, we feel our way, we see our position, and then we apply the necessary and the appropriate word.  This demands great wisdom, great understanding, and great patience.”</a:t>
            </a:r>
          </a:p>
          <a:p>
            <a:pPr lvl="1" fontAlgn="base"/>
            <a:r>
              <a:rPr lang="en-US" sz="2800" b="1" i="0" u="sng" dirty="0"/>
              <a:t>Think of the other person when we speak</a:t>
            </a:r>
            <a:endParaRPr lang="en-US" sz="2400" b="1" i="0" u="sng" dirty="0"/>
          </a:p>
          <a:p>
            <a:endParaRPr lang="en-US" sz="2800" dirty="0"/>
          </a:p>
        </p:txBody>
      </p:sp>
    </p:spTree>
    <p:extLst>
      <p:ext uri="{BB962C8B-B14F-4D97-AF65-F5344CB8AC3E}">
        <p14:creationId xmlns:p14="http://schemas.microsoft.com/office/powerpoint/2010/main" val="8457888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76699-27B4-492E-A21A-2F653DE92AD1}"/>
              </a:ext>
            </a:extLst>
          </p:cNvPr>
          <p:cNvSpPr>
            <a:spLocks noGrp="1"/>
          </p:cNvSpPr>
          <p:nvPr>
            <p:ph type="title"/>
          </p:nvPr>
        </p:nvSpPr>
        <p:spPr/>
        <p:txBody>
          <a:bodyPr>
            <a:normAutofit/>
          </a:bodyPr>
          <a:lstStyle/>
          <a:p>
            <a:r>
              <a:rPr lang="en-US" sz="6000" dirty="0"/>
              <a:t>God Speaks </a:t>
            </a:r>
          </a:p>
        </p:txBody>
      </p:sp>
      <p:sp>
        <p:nvSpPr>
          <p:cNvPr id="3" name="Content Placeholder 2">
            <a:extLst>
              <a:ext uri="{FF2B5EF4-FFF2-40B4-BE49-F238E27FC236}">
                <a16:creationId xmlns:a16="http://schemas.microsoft.com/office/drawing/2014/main" id="{324A5EE9-5415-4FE8-9C2F-A846B6550C6E}"/>
              </a:ext>
            </a:extLst>
          </p:cNvPr>
          <p:cNvSpPr>
            <a:spLocks noGrp="1"/>
          </p:cNvSpPr>
          <p:nvPr>
            <p:ph idx="1"/>
          </p:nvPr>
        </p:nvSpPr>
        <p:spPr>
          <a:xfrm>
            <a:off x="1295400" y="2255808"/>
            <a:ext cx="9601200" cy="3581400"/>
          </a:xfrm>
        </p:spPr>
        <p:txBody>
          <a:bodyPr>
            <a:normAutofit fontScale="92500" lnSpcReduction="20000"/>
          </a:bodyPr>
          <a:lstStyle/>
          <a:p>
            <a:r>
              <a:rPr lang="en-US" sz="3200" dirty="0"/>
              <a:t>From beginning to end of the Bible, God is a speaking God: </a:t>
            </a:r>
          </a:p>
          <a:p>
            <a:pPr lvl="1"/>
            <a:r>
              <a:rPr lang="en-US" sz="3200" i="0" dirty="0"/>
              <a:t>God the Father speaks: </a:t>
            </a:r>
            <a:r>
              <a:rPr lang="en-US" sz="3200" b="1" i="0" dirty="0"/>
              <a:t>Genesis 1:3: </a:t>
            </a:r>
            <a:r>
              <a:rPr lang="en-US" sz="3200" i="0" dirty="0"/>
              <a:t>“Then God said, “Let there be light.”  </a:t>
            </a:r>
          </a:p>
          <a:p>
            <a:pPr lvl="1"/>
            <a:r>
              <a:rPr lang="en-US" sz="3200" i="0" dirty="0"/>
              <a:t>God the Holy Spirit speaks: </a:t>
            </a:r>
            <a:r>
              <a:rPr lang="en-US" sz="3200" b="1" i="0" dirty="0"/>
              <a:t>Revelation 22:17</a:t>
            </a:r>
            <a:r>
              <a:rPr lang="en-US" sz="3200" i="0" dirty="0"/>
              <a:t>: The Spirit and the bride say, “Come.” </a:t>
            </a:r>
          </a:p>
          <a:p>
            <a:pPr lvl="1"/>
            <a:r>
              <a:rPr lang="en-US" sz="3200" i="0" dirty="0"/>
              <a:t>God the Son speaks: </a:t>
            </a:r>
            <a:r>
              <a:rPr lang="en-US" sz="3200" b="1" i="0" dirty="0"/>
              <a:t>Revelation 22:20</a:t>
            </a:r>
            <a:r>
              <a:rPr lang="en-US" sz="3200" i="0" dirty="0"/>
              <a:t>: “He who testifies to these things says, “Yes, I am coming quickly.”</a:t>
            </a:r>
          </a:p>
        </p:txBody>
      </p:sp>
    </p:spTree>
    <p:extLst>
      <p:ext uri="{BB962C8B-B14F-4D97-AF65-F5344CB8AC3E}">
        <p14:creationId xmlns:p14="http://schemas.microsoft.com/office/powerpoint/2010/main" val="415349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9537D-5EA0-48DE-A3D0-541C443E69FD}"/>
              </a:ext>
            </a:extLst>
          </p:cNvPr>
          <p:cNvSpPr>
            <a:spLocks noGrp="1"/>
          </p:cNvSpPr>
          <p:nvPr>
            <p:ph type="title"/>
          </p:nvPr>
        </p:nvSpPr>
        <p:spPr/>
        <p:txBody>
          <a:bodyPr>
            <a:normAutofit fontScale="90000"/>
          </a:bodyPr>
          <a:lstStyle/>
          <a:p>
            <a:r>
              <a:rPr lang="en-US" sz="6000" dirty="0"/>
              <a:t>Put on Grace-Imparting Speech </a:t>
            </a:r>
          </a:p>
        </p:txBody>
      </p:sp>
      <p:sp>
        <p:nvSpPr>
          <p:cNvPr id="3" name="Content Placeholder 2">
            <a:extLst>
              <a:ext uri="{FF2B5EF4-FFF2-40B4-BE49-F238E27FC236}">
                <a16:creationId xmlns:a16="http://schemas.microsoft.com/office/drawing/2014/main" id="{04498F3C-C54F-4463-A625-2067EAEC3EC4}"/>
              </a:ext>
            </a:extLst>
          </p:cNvPr>
          <p:cNvSpPr>
            <a:spLocks noGrp="1"/>
          </p:cNvSpPr>
          <p:nvPr>
            <p:ph idx="1"/>
          </p:nvPr>
        </p:nvSpPr>
        <p:spPr/>
        <p:txBody>
          <a:bodyPr>
            <a:normAutofit/>
          </a:bodyPr>
          <a:lstStyle/>
          <a:p>
            <a:r>
              <a:rPr lang="en-US" sz="3200" dirty="0"/>
              <a:t>Godly Speech includes controlling our tone: HOW we say things </a:t>
            </a:r>
          </a:p>
          <a:p>
            <a:pPr lvl="1"/>
            <a:r>
              <a:rPr lang="en-US" sz="3200" b="1" i="0" dirty="0"/>
              <a:t>Galatians 1:9 and preach, </a:t>
            </a:r>
            <a:r>
              <a:rPr lang="en-US" sz="3200" i="0" dirty="0"/>
              <a:t>“if any man is preaching to you a gospel contrary to what you received, he is to be accursed!”  </a:t>
            </a:r>
          </a:p>
          <a:p>
            <a:pPr lvl="1"/>
            <a:r>
              <a:rPr lang="en-US" sz="3200" b="1" i="0" dirty="0"/>
              <a:t>Psalm 23:1 </a:t>
            </a:r>
            <a:r>
              <a:rPr lang="en-US" sz="3200" i="0" dirty="0"/>
              <a:t>“The Lord is my shepherd, you shall not”  </a:t>
            </a:r>
          </a:p>
        </p:txBody>
      </p:sp>
    </p:spTree>
    <p:extLst>
      <p:ext uri="{BB962C8B-B14F-4D97-AF65-F5344CB8AC3E}">
        <p14:creationId xmlns:p14="http://schemas.microsoft.com/office/powerpoint/2010/main" val="32997850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B9537D-5EA0-48DE-A3D0-541C443E69FD}"/>
              </a:ext>
            </a:extLst>
          </p:cNvPr>
          <p:cNvSpPr>
            <a:spLocks noGrp="1"/>
          </p:cNvSpPr>
          <p:nvPr>
            <p:ph type="title"/>
          </p:nvPr>
        </p:nvSpPr>
        <p:spPr/>
        <p:txBody>
          <a:bodyPr>
            <a:normAutofit fontScale="90000"/>
          </a:bodyPr>
          <a:lstStyle/>
          <a:p>
            <a:r>
              <a:rPr lang="en-US" sz="6000" dirty="0"/>
              <a:t>Put on Grace-Imparting Speech </a:t>
            </a:r>
          </a:p>
        </p:txBody>
      </p:sp>
      <p:sp>
        <p:nvSpPr>
          <p:cNvPr id="3" name="Content Placeholder 2">
            <a:extLst>
              <a:ext uri="{FF2B5EF4-FFF2-40B4-BE49-F238E27FC236}">
                <a16:creationId xmlns:a16="http://schemas.microsoft.com/office/drawing/2014/main" id="{04498F3C-C54F-4463-A625-2067EAEC3EC4}"/>
              </a:ext>
            </a:extLst>
          </p:cNvPr>
          <p:cNvSpPr>
            <a:spLocks noGrp="1"/>
          </p:cNvSpPr>
          <p:nvPr>
            <p:ph idx="1"/>
          </p:nvPr>
        </p:nvSpPr>
        <p:spPr>
          <a:xfrm>
            <a:off x="1371600" y="2286000"/>
            <a:ext cx="9601200" cy="4166558"/>
          </a:xfrm>
        </p:spPr>
        <p:txBody>
          <a:bodyPr>
            <a:normAutofit/>
          </a:bodyPr>
          <a:lstStyle/>
          <a:p>
            <a:r>
              <a:rPr lang="en-US" sz="2800" u="sng" dirty="0"/>
              <a:t>Godly speech must be gracious: </a:t>
            </a:r>
            <a:r>
              <a:rPr lang="en-US" sz="2800" dirty="0"/>
              <a:t>“that it may give grace to those who hear.”</a:t>
            </a:r>
          </a:p>
          <a:p>
            <a:pPr lvl="1"/>
            <a:r>
              <a:rPr lang="en-US" sz="2800" i="0" dirty="0"/>
              <a:t>Speak to reflect the grace of God </a:t>
            </a:r>
          </a:p>
          <a:p>
            <a:pPr lvl="1"/>
            <a:r>
              <a:rPr lang="en-US" sz="2800" i="0" dirty="0"/>
              <a:t>Speak to manifest the fruit of the Spirit </a:t>
            </a:r>
          </a:p>
          <a:p>
            <a:pPr lvl="1"/>
            <a:r>
              <a:rPr lang="en-US" sz="2800" i="0" dirty="0"/>
              <a:t>Speak to stimulate believers to love and good works </a:t>
            </a:r>
          </a:p>
          <a:p>
            <a:pPr lvl="1"/>
            <a:r>
              <a:rPr lang="en-US" sz="2800" i="0" dirty="0"/>
              <a:t>Speak to attract unbelievers to the hope that is in you</a:t>
            </a:r>
          </a:p>
          <a:p>
            <a:pPr lvl="1"/>
            <a:r>
              <a:rPr lang="en-US" sz="2800" b="1" i="0" dirty="0"/>
              <a:t>Jonathan Edwards wrote in his 70th and last Resolution: </a:t>
            </a:r>
            <a:r>
              <a:rPr lang="en-US" sz="2800" i="0" dirty="0"/>
              <a:t>“Resolved, Let there be something of benevolence in all that I speak.” </a:t>
            </a:r>
          </a:p>
        </p:txBody>
      </p:sp>
    </p:spTree>
    <p:extLst>
      <p:ext uri="{BB962C8B-B14F-4D97-AF65-F5344CB8AC3E}">
        <p14:creationId xmlns:p14="http://schemas.microsoft.com/office/powerpoint/2010/main" val="4041997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4B68E7-BA7A-4444-A85F-8582C2743844}"/>
              </a:ext>
            </a:extLst>
          </p:cNvPr>
          <p:cNvSpPr>
            <a:spLocks noGrp="1"/>
          </p:cNvSpPr>
          <p:nvPr>
            <p:ph type="title"/>
          </p:nvPr>
        </p:nvSpPr>
        <p:spPr/>
        <p:txBody>
          <a:bodyPr>
            <a:normAutofit fontScale="90000"/>
          </a:bodyPr>
          <a:lstStyle/>
          <a:p>
            <a:r>
              <a:rPr lang="en-US" sz="6000" dirty="0"/>
              <a:t>Put on Grace-Imparting Speech </a:t>
            </a:r>
          </a:p>
        </p:txBody>
      </p:sp>
      <p:sp>
        <p:nvSpPr>
          <p:cNvPr id="3" name="Content Placeholder 2">
            <a:extLst>
              <a:ext uri="{FF2B5EF4-FFF2-40B4-BE49-F238E27FC236}">
                <a16:creationId xmlns:a16="http://schemas.microsoft.com/office/drawing/2014/main" id="{C85C8111-2EA4-484C-B460-C302F04DE9CF}"/>
              </a:ext>
            </a:extLst>
          </p:cNvPr>
          <p:cNvSpPr>
            <a:spLocks noGrp="1"/>
          </p:cNvSpPr>
          <p:nvPr>
            <p:ph idx="1"/>
          </p:nvPr>
        </p:nvSpPr>
        <p:spPr/>
        <p:txBody>
          <a:bodyPr>
            <a:normAutofit/>
          </a:bodyPr>
          <a:lstStyle/>
          <a:p>
            <a:r>
              <a:rPr lang="en-US" sz="3200" b="1" dirty="0"/>
              <a:t>James 3:7-8: </a:t>
            </a:r>
            <a:r>
              <a:rPr lang="en-US" sz="3200" dirty="0"/>
              <a:t>The tongue is a fire, the </a:t>
            </a:r>
            <a:r>
              <a:rPr lang="en-US" sz="3200" i="1" dirty="0"/>
              <a:t>very</a:t>
            </a:r>
            <a:r>
              <a:rPr lang="en-US" sz="3200" dirty="0"/>
              <a:t> world of iniquity; the tongue is set among our members as that which defiles the entire body, and sets on fire the course of </a:t>
            </a:r>
            <a:r>
              <a:rPr lang="en-US" sz="3200" i="1" dirty="0"/>
              <a:t>our</a:t>
            </a:r>
            <a:r>
              <a:rPr lang="en-US" sz="3200" dirty="0"/>
              <a:t> life, and is set on fire by hell. </a:t>
            </a:r>
            <a:r>
              <a:rPr lang="en-US" sz="3200" b="1" dirty="0"/>
              <a:t>8 </a:t>
            </a:r>
            <a:r>
              <a:rPr lang="en-US" sz="3200" dirty="0"/>
              <a:t>But no one can tame the tongue; </a:t>
            </a:r>
            <a:r>
              <a:rPr lang="en-US" sz="3200" i="1" dirty="0"/>
              <a:t>it is </a:t>
            </a:r>
            <a:r>
              <a:rPr lang="en-US" sz="3200" dirty="0"/>
              <a:t>a restless evil </a:t>
            </a:r>
            <a:r>
              <a:rPr lang="en-US" sz="3200" i="1" dirty="0"/>
              <a:t>and</a:t>
            </a:r>
            <a:r>
              <a:rPr lang="en-US" sz="3200" dirty="0"/>
              <a:t> full of deadly poison.”</a:t>
            </a:r>
            <a:endParaRPr lang="en-US" sz="3200" b="1" dirty="0"/>
          </a:p>
        </p:txBody>
      </p:sp>
    </p:spTree>
    <p:extLst>
      <p:ext uri="{BB962C8B-B14F-4D97-AF65-F5344CB8AC3E}">
        <p14:creationId xmlns:p14="http://schemas.microsoft.com/office/powerpoint/2010/main" val="3054456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F0615-1628-4792-B256-5964474ECC13}"/>
              </a:ext>
            </a:extLst>
          </p:cNvPr>
          <p:cNvSpPr>
            <a:spLocks noGrp="1"/>
          </p:cNvSpPr>
          <p:nvPr>
            <p:ph type="title"/>
          </p:nvPr>
        </p:nvSpPr>
        <p:spPr/>
        <p:txBody>
          <a:bodyPr>
            <a:normAutofit/>
          </a:bodyPr>
          <a:lstStyle/>
          <a:p>
            <a:r>
              <a:rPr lang="en-US" sz="6000" dirty="0"/>
              <a:t>The Hope of the Gospel</a:t>
            </a:r>
          </a:p>
        </p:txBody>
      </p:sp>
      <p:sp>
        <p:nvSpPr>
          <p:cNvPr id="3" name="Content Placeholder 2">
            <a:extLst>
              <a:ext uri="{FF2B5EF4-FFF2-40B4-BE49-F238E27FC236}">
                <a16:creationId xmlns:a16="http://schemas.microsoft.com/office/drawing/2014/main" id="{7B463C9F-6215-4060-84B9-BED07A3C289A}"/>
              </a:ext>
            </a:extLst>
          </p:cNvPr>
          <p:cNvSpPr>
            <a:spLocks noGrp="1"/>
          </p:cNvSpPr>
          <p:nvPr>
            <p:ph idx="1"/>
          </p:nvPr>
        </p:nvSpPr>
        <p:spPr/>
        <p:txBody>
          <a:bodyPr>
            <a:normAutofit/>
          </a:bodyPr>
          <a:lstStyle/>
          <a:p>
            <a:r>
              <a:rPr lang="en-US" sz="4000" b="1" dirty="0"/>
              <a:t>1 Peter 2:22:</a:t>
            </a:r>
            <a:r>
              <a:rPr lang="en-US" sz="4000" dirty="0"/>
              <a:t> Jesus “committed no sin, nor was any deceit found in His mouth.” </a:t>
            </a:r>
          </a:p>
        </p:txBody>
      </p:sp>
    </p:spTree>
    <p:extLst>
      <p:ext uri="{BB962C8B-B14F-4D97-AF65-F5344CB8AC3E}">
        <p14:creationId xmlns:p14="http://schemas.microsoft.com/office/powerpoint/2010/main" val="2945503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CACAB-38D1-417D-8796-24188537449F}"/>
              </a:ext>
            </a:extLst>
          </p:cNvPr>
          <p:cNvSpPr>
            <a:spLocks noGrp="1"/>
          </p:cNvSpPr>
          <p:nvPr>
            <p:ph type="title"/>
          </p:nvPr>
        </p:nvSpPr>
        <p:spPr/>
        <p:txBody>
          <a:bodyPr>
            <a:normAutofit/>
          </a:bodyPr>
          <a:lstStyle/>
          <a:p>
            <a:r>
              <a:rPr lang="en-US" sz="6000" dirty="0"/>
              <a:t>Mankind speaks</a:t>
            </a:r>
          </a:p>
        </p:txBody>
      </p:sp>
      <p:sp>
        <p:nvSpPr>
          <p:cNvPr id="3" name="Content Placeholder 2">
            <a:extLst>
              <a:ext uri="{FF2B5EF4-FFF2-40B4-BE49-F238E27FC236}">
                <a16:creationId xmlns:a16="http://schemas.microsoft.com/office/drawing/2014/main" id="{8E4BEE27-40B9-4E13-B1A0-A230D7BFF6C6}"/>
              </a:ext>
            </a:extLst>
          </p:cNvPr>
          <p:cNvSpPr>
            <a:spLocks noGrp="1"/>
          </p:cNvSpPr>
          <p:nvPr>
            <p:ph idx="1"/>
          </p:nvPr>
        </p:nvSpPr>
        <p:spPr/>
        <p:txBody>
          <a:bodyPr>
            <a:normAutofit lnSpcReduction="10000"/>
          </a:bodyPr>
          <a:lstStyle/>
          <a:p>
            <a:r>
              <a:rPr lang="en-US" sz="3600" dirty="0"/>
              <a:t>We speak because we are made in the</a:t>
            </a:r>
            <a:r>
              <a:rPr lang="en-US" sz="3600" b="1" dirty="0">
                <a:solidFill>
                  <a:srgbClr val="FF0000"/>
                </a:solidFill>
              </a:rPr>
              <a:t> </a:t>
            </a:r>
            <a:r>
              <a:rPr lang="en-US" sz="3600" dirty="0">
                <a:solidFill>
                  <a:schemeClr val="tx1"/>
                </a:solidFill>
              </a:rPr>
              <a:t>image of God </a:t>
            </a:r>
          </a:p>
          <a:p>
            <a:r>
              <a:rPr lang="en-US" sz="3600" dirty="0"/>
              <a:t>No other part of creation speaks except mankind </a:t>
            </a:r>
          </a:p>
          <a:p>
            <a:r>
              <a:rPr lang="en-US" sz="3600" dirty="0"/>
              <a:t>However, human speech is marred by sin </a:t>
            </a:r>
          </a:p>
          <a:p>
            <a:r>
              <a:rPr lang="en-US" sz="3600" dirty="0"/>
              <a:t>Human speech needs redemption </a:t>
            </a:r>
          </a:p>
          <a:p>
            <a:endParaRPr lang="en-US" sz="3600" dirty="0"/>
          </a:p>
        </p:txBody>
      </p:sp>
    </p:spTree>
    <p:extLst>
      <p:ext uri="{BB962C8B-B14F-4D97-AF65-F5344CB8AC3E}">
        <p14:creationId xmlns:p14="http://schemas.microsoft.com/office/powerpoint/2010/main" val="729879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FCD7E-C1A8-4F34-8F35-D23705162115}"/>
              </a:ext>
            </a:extLst>
          </p:cNvPr>
          <p:cNvSpPr>
            <a:spLocks noGrp="1"/>
          </p:cNvSpPr>
          <p:nvPr>
            <p:ph type="title"/>
          </p:nvPr>
        </p:nvSpPr>
        <p:spPr/>
        <p:txBody>
          <a:bodyPr>
            <a:normAutofit/>
          </a:bodyPr>
          <a:lstStyle/>
          <a:p>
            <a:r>
              <a:rPr lang="en-US" sz="6000" dirty="0"/>
              <a:t>Mankind Speaks </a:t>
            </a:r>
          </a:p>
        </p:txBody>
      </p:sp>
      <p:sp>
        <p:nvSpPr>
          <p:cNvPr id="3" name="Content Placeholder 2">
            <a:extLst>
              <a:ext uri="{FF2B5EF4-FFF2-40B4-BE49-F238E27FC236}">
                <a16:creationId xmlns:a16="http://schemas.microsoft.com/office/drawing/2014/main" id="{2FC8139C-4EBA-449A-B20B-CAD13A867D8C}"/>
              </a:ext>
            </a:extLst>
          </p:cNvPr>
          <p:cNvSpPr>
            <a:spLocks noGrp="1"/>
          </p:cNvSpPr>
          <p:nvPr>
            <p:ph idx="1"/>
          </p:nvPr>
        </p:nvSpPr>
        <p:spPr/>
        <p:txBody>
          <a:bodyPr>
            <a:normAutofit lnSpcReduction="10000"/>
          </a:bodyPr>
          <a:lstStyle/>
          <a:p>
            <a:r>
              <a:rPr lang="en-US" sz="3200" dirty="0"/>
              <a:t>the Bible is concerned with speech: </a:t>
            </a:r>
          </a:p>
          <a:p>
            <a:pPr lvl="1"/>
            <a:r>
              <a:rPr lang="en-US" sz="3200" i="0" dirty="0"/>
              <a:t>Over 150 verses in Proverbs have to do with speech. (⅙ of the book of Proverbs deals with our words).  </a:t>
            </a:r>
          </a:p>
          <a:p>
            <a:pPr lvl="1"/>
            <a:r>
              <a:rPr lang="en-US" sz="3200" i="0" dirty="0"/>
              <a:t>Psalms, Ecclesiastes, even Job</a:t>
            </a:r>
          </a:p>
          <a:p>
            <a:pPr lvl="1"/>
            <a:r>
              <a:rPr lang="en-US" sz="3200" i="0" dirty="0"/>
              <a:t>James</a:t>
            </a:r>
          </a:p>
          <a:p>
            <a:pPr lvl="1"/>
            <a:r>
              <a:rPr lang="en-US" sz="3200" i="0" dirty="0"/>
              <a:t>Jesus Christ in the gospels </a:t>
            </a:r>
          </a:p>
        </p:txBody>
      </p:sp>
    </p:spTree>
    <p:extLst>
      <p:ext uri="{BB962C8B-B14F-4D97-AF65-F5344CB8AC3E}">
        <p14:creationId xmlns:p14="http://schemas.microsoft.com/office/powerpoint/2010/main" val="4112845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44CFC-338A-4402-83F1-F31038FB7B63}"/>
              </a:ext>
            </a:extLst>
          </p:cNvPr>
          <p:cNvSpPr>
            <a:spLocks noGrp="1"/>
          </p:cNvSpPr>
          <p:nvPr>
            <p:ph type="title"/>
          </p:nvPr>
        </p:nvSpPr>
        <p:spPr/>
        <p:txBody>
          <a:bodyPr>
            <a:normAutofit/>
          </a:bodyPr>
          <a:lstStyle/>
          <a:p>
            <a:r>
              <a:rPr lang="en-US" sz="6000" dirty="0"/>
              <a:t>Introduction </a:t>
            </a:r>
          </a:p>
        </p:txBody>
      </p:sp>
      <p:sp>
        <p:nvSpPr>
          <p:cNvPr id="3" name="Content Placeholder 2">
            <a:extLst>
              <a:ext uri="{FF2B5EF4-FFF2-40B4-BE49-F238E27FC236}">
                <a16:creationId xmlns:a16="http://schemas.microsoft.com/office/drawing/2014/main" id="{D16CEA09-FE10-4585-90E8-214CF2A733E0}"/>
              </a:ext>
            </a:extLst>
          </p:cNvPr>
          <p:cNvSpPr>
            <a:spLocks noGrp="1"/>
          </p:cNvSpPr>
          <p:nvPr>
            <p:ph idx="1"/>
          </p:nvPr>
        </p:nvSpPr>
        <p:spPr>
          <a:xfrm>
            <a:off x="1371600" y="2286000"/>
            <a:ext cx="9601200" cy="4201064"/>
          </a:xfrm>
        </p:spPr>
        <p:txBody>
          <a:bodyPr>
            <a:normAutofit lnSpcReduction="10000"/>
          </a:bodyPr>
          <a:lstStyle/>
          <a:p>
            <a:r>
              <a:rPr lang="en-US" sz="2800" dirty="0"/>
              <a:t>Chapters 1-3: God’s Creation of the </a:t>
            </a:r>
            <a:r>
              <a:rPr lang="en-US" sz="2800" dirty="0">
                <a:solidFill>
                  <a:schemeClr val="tx1"/>
                </a:solidFill>
              </a:rPr>
              <a:t>corporate</a:t>
            </a:r>
            <a:r>
              <a:rPr lang="en-US" sz="2800" dirty="0"/>
              <a:t> New Man </a:t>
            </a:r>
          </a:p>
          <a:p>
            <a:pPr lvl="1"/>
            <a:r>
              <a:rPr lang="en-US" sz="2800" b="1" i="0" dirty="0"/>
              <a:t>Ephesians 2:15 says: </a:t>
            </a:r>
            <a:r>
              <a:rPr lang="en-US" sz="2800" i="0" dirty="0"/>
              <a:t>“so that in Himself He might make the two into one new man.” </a:t>
            </a:r>
          </a:p>
          <a:p>
            <a:pPr lvl="1"/>
            <a:r>
              <a:rPr lang="en-US" sz="2800" i="0" dirty="0"/>
              <a:t>Focuses on the corporate church as a new man </a:t>
            </a:r>
          </a:p>
          <a:p>
            <a:r>
              <a:rPr lang="en-US" sz="2800" i="0" dirty="0"/>
              <a:t>Chapter 4: God’s Creation of the </a:t>
            </a:r>
            <a:r>
              <a:rPr lang="en-US" sz="2800" i="0" dirty="0">
                <a:solidFill>
                  <a:schemeClr val="tx1"/>
                </a:solidFill>
              </a:rPr>
              <a:t>individual </a:t>
            </a:r>
            <a:r>
              <a:rPr lang="en-US" sz="2800" i="0" dirty="0"/>
              <a:t>New Man </a:t>
            </a:r>
          </a:p>
          <a:p>
            <a:pPr lvl="1"/>
            <a:r>
              <a:rPr lang="en-US" sz="2800" b="1" i="0" dirty="0"/>
              <a:t>Ephesians 4:13:</a:t>
            </a:r>
            <a:r>
              <a:rPr lang="en-US" sz="2800" i="0" dirty="0"/>
              <a:t> “until we all attain to the unity of the faith, and of the knowledge of the Son of God, to a mature man.” </a:t>
            </a:r>
          </a:p>
          <a:p>
            <a:pPr lvl="1"/>
            <a:r>
              <a:rPr lang="en-US" sz="2800" i="0" dirty="0"/>
              <a:t>Focuses on the individual Christian as a new man </a:t>
            </a:r>
          </a:p>
        </p:txBody>
      </p:sp>
    </p:spTree>
    <p:extLst>
      <p:ext uri="{BB962C8B-B14F-4D97-AF65-F5344CB8AC3E}">
        <p14:creationId xmlns:p14="http://schemas.microsoft.com/office/powerpoint/2010/main" val="2495002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A7B142-0D88-49CC-A4FF-74BE29B6E1F1}"/>
              </a:ext>
            </a:extLst>
          </p:cNvPr>
          <p:cNvSpPr>
            <a:spLocks noGrp="1"/>
          </p:cNvSpPr>
          <p:nvPr>
            <p:ph type="title"/>
          </p:nvPr>
        </p:nvSpPr>
        <p:spPr/>
        <p:txBody>
          <a:bodyPr/>
          <a:lstStyle/>
          <a:p>
            <a:r>
              <a:rPr lang="en-US" sz="6000" dirty="0"/>
              <a:t>Introduction</a:t>
            </a:r>
            <a:r>
              <a:rPr lang="en-US" dirty="0"/>
              <a:t> </a:t>
            </a:r>
          </a:p>
        </p:txBody>
      </p:sp>
      <p:sp>
        <p:nvSpPr>
          <p:cNvPr id="3" name="Content Placeholder 2">
            <a:extLst>
              <a:ext uri="{FF2B5EF4-FFF2-40B4-BE49-F238E27FC236}">
                <a16:creationId xmlns:a16="http://schemas.microsoft.com/office/drawing/2014/main" id="{E022AF32-605F-4036-B70E-DAD77EEDAA24}"/>
              </a:ext>
            </a:extLst>
          </p:cNvPr>
          <p:cNvSpPr>
            <a:spLocks noGrp="1"/>
          </p:cNvSpPr>
          <p:nvPr>
            <p:ph idx="1"/>
          </p:nvPr>
        </p:nvSpPr>
        <p:spPr>
          <a:xfrm>
            <a:off x="1371600" y="1880558"/>
            <a:ext cx="9601200" cy="4977442"/>
          </a:xfrm>
        </p:spPr>
        <p:txBody>
          <a:bodyPr>
            <a:normAutofit fontScale="92500" lnSpcReduction="10000"/>
          </a:bodyPr>
          <a:lstStyle/>
          <a:p>
            <a:r>
              <a:rPr lang="en-US" sz="2800" dirty="0"/>
              <a:t>The Individual new man is marked by two aspects: </a:t>
            </a:r>
          </a:p>
          <a:p>
            <a:pPr lvl="1"/>
            <a:r>
              <a:rPr lang="en-US" sz="2800" i="0" dirty="0"/>
              <a:t>putting off old sinful habits</a:t>
            </a:r>
          </a:p>
          <a:p>
            <a:pPr lvl="1"/>
            <a:r>
              <a:rPr lang="en-US" sz="2800" i="0" dirty="0"/>
              <a:t>putting on new sanctified habits</a:t>
            </a:r>
          </a:p>
          <a:p>
            <a:pPr lvl="1"/>
            <a:r>
              <a:rPr lang="en-US" sz="2800" b="1" i="0" dirty="0"/>
              <a:t>Ephesians 4:24: </a:t>
            </a:r>
            <a:r>
              <a:rPr lang="en-US" sz="2800" i="0" dirty="0"/>
              <a:t>“put on the new self, which in the likeness of God has been created in righteousness and holiness of the truth.”  </a:t>
            </a:r>
          </a:p>
          <a:p>
            <a:r>
              <a:rPr lang="en-US" sz="2800" i="0" dirty="0"/>
              <a:t>The New Man is marked by: </a:t>
            </a:r>
          </a:p>
          <a:p>
            <a:pPr lvl="1"/>
            <a:r>
              <a:rPr lang="en-US" sz="2800" i="0" dirty="0"/>
              <a:t>new ethics (4:25)</a:t>
            </a:r>
          </a:p>
          <a:p>
            <a:pPr lvl="1"/>
            <a:r>
              <a:rPr lang="en-US" sz="2800" i="0" dirty="0"/>
              <a:t>new emotions (4:26-27)</a:t>
            </a:r>
          </a:p>
          <a:p>
            <a:pPr lvl="1"/>
            <a:r>
              <a:rPr lang="en-US" sz="2800" i="0" dirty="0"/>
              <a:t>new hands (4:28)</a:t>
            </a:r>
          </a:p>
          <a:p>
            <a:pPr lvl="1"/>
            <a:r>
              <a:rPr lang="en-US" sz="2800" i="0" dirty="0"/>
              <a:t>new heart (4:31-32). </a:t>
            </a:r>
          </a:p>
          <a:p>
            <a:pPr lvl="1"/>
            <a:r>
              <a:rPr lang="en-US" sz="2800" i="0" dirty="0"/>
              <a:t>new mouth (4:29) </a:t>
            </a:r>
          </a:p>
        </p:txBody>
      </p:sp>
    </p:spTree>
    <p:extLst>
      <p:ext uri="{BB962C8B-B14F-4D97-AF65-F5344CB8AC3E}">
        <p14:creationId xmlns:p14="http://schemas.microsoft.com/office/powerpoint/2010/main" val="3082951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623F3-5FE7-42A3-A2BF-CC85C2C0C580}"/>
              </a:ext>
            </a:extLst>
          </p:cNvPr>
          <p:cNvSpPr>
            <a:spLocks noGrp="1"/>
          </p:cNvSpPr>
          <p:nvPr>
            <p:ph type="title"/>
          </p:nvPr>
        </p:nvSpPr>
        <p:spPr/>
        <p:txBody>
          <a:bodyPr>
            <a:normAutofit/>
          </a:bodyPr>
          <a:lstStyle/>
          <a:p>
            <a:r>
              <a:rPr lang="en-US" sz="6000" dirty="0"/>
              <a:t>Put off Corrupting Speech </a:t>
            </a:r>
          </a:p>
        </p:txBody>
      </p:sp>
      <p:sp>
        <p:nvSpPr>
          <p:cNvPr id="3" name="Content Placeholder 2">
            <a:extLst>
              <a:ext uri="{FF2B5EF4-FFF2-40B4-BE49-F238E27FC236}">
                <a16:creationId xmlns:a16="http://schemas.microsoft.com/office/drawing/2014/main" id="{1E172165-C7F5-4DF6-ACE2-F7973D4C05A8}"/>
              </a:ext>
            </a:extLst>
          </p:cNvPr>
          <p:cNvSpPr>
            <a:spLocks noGrp="1"/>
          </p:cNvSpPr>
          <p:nvPr>
            <p:ph idx="1"/>
          </p:nvPr>
        </p:nvSpPr>
        <p:spPr/>
        <p:txBody>
          <a:bodyPr>
            <a:normAutofit/>
          </a:bodyPr>
          <a:lstStyle/>
          <a:p>
            <a:r>
              <a:rPr lang="en-US" sz="2800" dirty="0"/>
              <a:t>“let no corrupting talk.” </a:t>
            </a:r>
          </a:p>
          <a:p>
            <a:r>
              <a:rPr lang="en-US" sz="2800" dirty="0"/>
              <a:t>The Imperative for our corrupting speech—Christ has authority over our speech </a:t>
            </a:r>
          </a:p>
          <a:p>
            <a:r>
              <a:rPr lang="en-US" sz="2800" dirty="0"/>
              <a:t>We are accountable to God for our speech </a:t>
            </a:r>
          </a:p>
          <a:p>
            <a:pPr lvl="1"/>
            <a:r>
              <a:rPr lang="en-US" sz="2800" b="1" i="0" dirty="0"/>
              <a:t>Matthew 12:36 Jesus says: </a:t>
            </a:r>
            <a:r>
              <a:rPr lang="en-US" sz="2800" i="0" dirty="0"/>
              <a:t>“But I tell you that every careless word that people speak, they shall give an accounting for it in the day of judgment.”</a:t>
            </a:r>
          </a:p>
        </p:txBody>
      </p:sp>
    </p:spTree>
    <p:extLst>
      <p:ext uri="{BB962C8B-B14F-4D97-AF65-F5344CB8AC3E}">
        <p14:creationId xmlns:p14="http://schemas.microsoft.com/office/powerpoint/2010/main" val="33662181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4D7C9-B669-4AD7-BCA8-344DC975550E}"/>
              </a:ext>
            </a:extLst>
          </p:cNvPr>
          <p:cNvSpPr>
            <a:spLocks noGrp="1"/>
          </p:cNvSpPr>
          <p:nvPr>
            <p:ph type="title"/>
          </p:nvPr>
        </p:nvSpPr>
        <p:spPr/>
        <p:txBody>
          <a:bodyPr>
            <a:normAutofit/>
          </a:bodyPr>
          <a:lstStyle/>
          <a:p>
            <a:r>
              <a:rPr lang="en-US" sz="6000" dirty="0"/>
              <a:t>Put off Corrupting Speech </a:t>
            </a:r>
          </a:p>
        </p:txBody>
      </p:sp>
      <p:sp>
        <p:nvSpPr>
          <p:cNvPr id="3" name="Content Placeholder 2">
            <a:extLst>
              <a:ext uri="{FF2B5EF4-FFF2-40B4-BE49-F238E27FC236}">
                <a16:creationId xmlns:a16="http://schemas.microsoft.com/office/drawing/2014/main" id="{597A3367-6C51-4978-9369-780615ED6930}"/>
              </a:ext>
            </a:extLst>
          </p:cNvPr>
          <p:cNvSpPr>
            <a:spLocks noGrp="1"/>
          </p:cNvSpPr>
          <p:nvPr>
            <p:ph idx="1"/>
          </p:nvPr>
        </p:nvSpPr>
        <p:spPr/>
        <p:txBody>
          <a:bodyPr>
            <a:normAutofit/>
          </a:bodyPr>
          <a:lstStyle/>
          <a:p>
            <a:r>
              <a:rPr lang="en-US" sz="3200" dirty="0"/>
              <a:t>The Scope of our corrupting speech </a:t>
            </a:r>
          </a:p>
          <a:p>
            <a:pPr lvl="1"/>
            <a:r>
              <a:rPr lang="en-US" sz="3200" dirty="0"/>
              <a:t>Literally: “let not a single corrupting word proceed from your mouth.” </a:t>
            </a:r>
          </a:p>
          <a:p>
            <a:endParaRPr lang="en-US" sz="3200" dirty="0"/>
          </a:p>
        </p:txBody>
      </p:sp>
    </p:spTree>
    <p:extLst>
      <p:ext uri="{BB962C8B-B14F-4D97-AF65-F5344CB8AC3E}">
        <p14:creationId xmlns:p14="http://schemas.microsoft.com/office/powerpoint/2010/main" val="1364212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623F3-5FE7-42A3-A2BF-CC85C2C0C580}"/>
              </a:ext>
            </a:extLst>
          </p:cNvPr>
          <p:cNvSpPr>
            <a:spLocks noGrp="1"/>
          </p:cNvSpPr>
          <p:nvPr>
            <p:ph type="title"/>
          </p:nvPr>
        </p:nvSpPr>
        <p:spPr>
          <a:xfrm>
            <a:off x="1371600" y="444260"/>
            <a:ext cx="9601200" cy="1485900"/>
          </a:xfrm>
        </p:spPr>
        <p:txBody>
          <a:bodyPr>
            <a:normAutofit/>
          </a:bodyPr>
          <a:lstStyle/>
          <a:p>
            <a:r>
              <a:rPr lang="en-US" sz="6000" dirty="0"/>
              <a:t>Put off Corrupting Speech </a:t>
            </a:r>
          </a:p>
        </p:txBody>
      </p:sp>
      <p:sp>
        <p:nvSpPr>
          <p:cNvPr id="3" name="Content Placeholder 2">
            <a:extLst>
              <a:ext uri="{FF2B5EF4-FFF2-40B4-BE49-F238E27FC236}">
                <a16:creationId xmlns:a16="http://schemas.microsoft.com/office/drawing/2014/main" id="{1E172165-C7F5-4DF6-ACE2-F7973D4C05A8}"/>
              </a:ext>
            </a:extLst>
          </p:cNvPr>
          <p:cNvSpPr>
            <a:spLocks noGrp="1"/>
          </p:cNvSpPr>
          <p:nvPr>
            <p:ph idx="1"/>
          </p:nvPr>
        </p:nvSpPr>
        <p:spPr>
          <a:xfrm>
            <a:off x="1371600" y="1621766"/>
            <a:ext cx="9601200" cy="5037826"/>
          </a:xfrm>
        </p:spPr>
        <p:txBody>
          <a:bodyPr>
            <a:normAutofit/>
          </a:bodyPr>
          <a:lstStyle/>
          <a:p>
            <a:r>
              <a:rPr lang="en-US" sz="4000" dirty="0"/>
              <a:t>Corrupting: </a:t>
            </a:r>
            <a:r>
              <a:rPr lang="en-US" sz="4000" dirty="0" err="1"/>
              <a:t>Sapros</a:t>
            </a:r>
            <a:r>
              <a:rPr lang="en-US" sz="4000" dirty="0"/>
              <a:t> in Greek: worthless, diseased </a:t>
            </a:r>
          </a:p>
          <a:p>
            <a:r>
              <a:rPr lang="en-US" sz="4000" dirty="0"/>
              <a:t>rancid fish, rotten wood, withered flowers, or diseased lungs, smell of death, rotten fruit</a:t>
            </a:r>
          </a:p>
        </p:txBody>
      </p:sp>
    </p:spTree>
    <p:extLst>
      <p:ext uri="{BB962C8B-B14F-4D97-AF65-F5344CB8AC3E}">
        <p14:creationId xmlns:p14="http://schemas.microsoft.com/office/powerpoint/2010/main" val="910405833"/>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5338</TotalTime>
  <Words>1227</Words>
  <Application>Microsoft Office PowerPoint</Application>
  <PresentationFormat>Widescreen</PresentationFormat>
  <Paragraphs>122</Paragraphs>
  <Slides>23</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23</vt:i4>
      </vt:variant>
    </vt:vector>
  </HeadingPairs>
  <TitlesOfParts>
    <vt:vector size="25" baseType="lpstr">
      <vt:lpstr>Franklin Gothic Book</vt:lpstr>
      <vt:lpstr>Crop</vt:lpstr>
      <vt:lpstr>The New Mouth of the new man</vt:lpstr>
      <vt:lpstr>God Speaks </vt:lpstr>
      <vt:lpstr>Mankind speaks</vt:lpstr>
      <vt:lpstr>Mankind Speaks </vt:lpstr>
      <vt:lpstr>Introduction </vt:lpstr>
      <vt:lpstr>Introduction </vt:lpstr>
      <vt:lpstr>Put off Corrupting Speech </vt:lpstr>
      <vt:lpstr>Put off Corrupting Speech </vt:lpstr>
      <vt:lpstr>Put off Corrupting Speech </vt:lpstr>
      <vt:lpstr>Put off Corrupting Speech </vt:lpstr>
      <vt:lpstr>Put off Corrupting Speech </vt:lpstr>
      <vt:lpstr>Put off Corrupting Speech </vt:lpstr>
      <vt:lpstr>Put off Corrupting Speech </vt:lpstr>
      <vt:lpstr>Put off Corrupting Speech </vt:lpstr>
      <vt:lpstr>Put on Grace-Imparting Speech </vt:lpstr>
      <vt:lpstr>Put on Grace-Imparting Speech </vt:lpstr>
      <vt:lpstr>Put on Grace-Imparting Speech </vt:lpstr>
      <vt:lpstr>Put on Grace-Imparting Speech </vt:lpstr>
      <vt:lpstr>Put on Grace-Imparting Speech </vt:lpstr>
      <vt:lpstr>Put on Grace-Imparting Speech </vt:lpstr>
      <vt:lpstr>Put on Grace-Imparting Speech </vt:lpstr>
      <vt:lpstr>Put on Grace-Imparting Speech </vt:lpstr>
      <vt:lpstr>The Hope of the Gospel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Mouth of the new man</dc:title>
  <dc:creator>Benjamin Winarko</dc:creator>
  <cp:lastModifiedBy>Benjamin Winarko</cp:lastModifiedBy>
  <cp:revision>13</cp:revision>
  <dcterms:created xsi:type="dcterms:W3CDTF">2018-09-11T19:09:34Z</dcterms:created>
  <dcterms:modified xsi:type="dcterms:W3CDTF">2018-09-15T16:29:49Z</dcterms:modified>
</cp:coreProperties>
</file>