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9" r:id="rId2"/>
    <p:sldId id="268" r:id="rId3"/>
    <p:sldId id="273" r:id="rId4"/>
    <p:sldId id="272" r:id="rId5"/>
    <p:sldId id="265" r:id="rId6"/>
    <p:sldId id="261" r:id="rId7"/>
    <p:sldId id="266" r:id="rId8"/>
    <p:sldId id="274" r:id="rId9"/>
    <p:sldId id="275" r:id="rId10"/>
    <p:sldId id="262" r:id="rId11"/>
    <p:sldId id="281" r:id="rId12"/>
    <p:sldId id="277" r:id="rId13"/>
    <p:sldId id="279" r:id="rId14"/>
    <p:sldId id="280" r:id="rId15"/>
    <p:sldId id="257" r:id="rId16"/>
    <p:sldId id="289" r:id="rId17"/>
    <p:sldId id="282" r:id="rId18"/>
    <p:sldId id="283" r:id="rId19"/>
    <p:sldId id="284" r:id="rId20"/>
    <p:sldId id="285" r:id="rId21"/>
    <p:sldId id="25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5"/>
  </p:normalViewPr>
  <p:slideViewPr>
    <p:cSldViewPr snapToGrid="0">
      <p:cViewPr varScale="1">
        <p:scale>
          <a:sx n="89" d="100"/>
          <a:sy n="89" d="100"/>
        </p:scale>
        <p:origin x="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4B5B-71D3-DC21-8DFE-B4E1BC4719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ECF4D5-59A6-EFFF-E815-2AE6189BCA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13EB3A-0F33-68F9-7B25-3E254DAEBA63}"/>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09FC5E90-FF07-D2E8-6654-43D0D7322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92036-4F4D-1F8A-06AD-7117F6553F67}"/>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94894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0E315-A728-E666-A723-E947CF1559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5616A4-3DB0-C9E2-6CFD-A6AFD6AB39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B72BB8-C6D3-7926-F46A-1E54A8136122}"/>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980D5101-EF21-7B9C-42C7-ECCDC63F0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E245C-99DF-0675-F2C7-BCA39B78D641}"/>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279976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587312-DD18-62AB-E988-46D3B30ECA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C62F0E-5C06-1417-752D-A2E7E998D8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38AB01-3DEC-DB9A-DDE4-A932FB006F35}"/>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F8ED6783-28C2-53BE-A469-4849313D58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4F9DE4-9BE7-36B9-D12D-BD88540634BA}"/>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0821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1C6BB-BB71-27DD-8F98-3E9ADAADD1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7D22-FDFE-305D-A9CF-E45BEBE8F0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24A037-B84B-1AFB-B9EC-2B60B70F6711}"/>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C9D07553-B1FD-A2B3-1C0D-D084669F4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1EF862-13A5-FFE4-65C9-8321A5ADB9C1}"/>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697988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0EF0F-325D-8677-FADA-06BC1BCD2E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E608A2-63C0-172D-CD4D-F019496403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D61C41-3C40-0860-14F1-717879D40113}"/>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7AC6E4CC-0767-03B6-E292-2435756E0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292525-7681-8D92-8292-F683733D93ED}"/>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316045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336DD-8D86-94EA-CAE5-6928240C22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11F6F9-3850-79B5-C0C9-B5DE240A93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85CEB5-FF1E-1A68-A596-9BD8A9AE0F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568EC0-D300-3652-78DB-C7513D3ED1B0}"/>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6" name="Footer Placeholder 5">
            <a:extLst>
              <a:ext uri="{FF2B5EF4-FFF2-40B4-BE49-F238E27FC236}">
                <a16:creationId xmlns:a16="http://schemas.microsoft.com/office/drawing/2014/main" id="{AB8808F5-11EF-0659-6EFF-BA1FA05481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B55DF9-D791-4264-0259-A22C0C2E1361}"/>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707479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00F98-8E18-7D2B-CF02-9439B1029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ACE223-DA88-D87F-2D96-C084A70F7A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42CC92-F67C-8522-1910-A0BED8E131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84215B-BA4A-DFC0-760F-C1E45A0E81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D0682-5B8F-51CC-FF1F-F93A11B55B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77CAA4-EF76-DA4C-CBD3-CC38AC5241A6}"/>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8" name="Footer Placeholder 7">
            <a:extLst>
              <a:ext uri="{FF2B5EF4-FFF2-40B4-BE49-F238E27FC236}">
                <a16:creationId xmlns:a16="http://schemas.microsoft.com/office/drawing/2014/main" id="{1E662894-BD9B-14E7-6B6D-868E06F4C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FAC959-221D-EBF5-076C-6CB4404F9179}"/>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3023419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15CF8-030A-0118-70EF-B5978990E7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E39D9F-8925-515E-5D6C-D8035E3E0C5A}"/>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4" name="Footer Placeholder 3">
            <a:extLst>
              <a:ext uri="{FF2B5EF4-FFF2-40B4-BE49-F238E27FC236}">
                <a16:creationId xmlns:a16="http://schemas.microsoft.com/office/drawing/2014/main" id="{0365E65B-EE3B-CF37-F41F-FC8E8455AE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A5F28F-2F07-A8B8-FFD7-98C459799C3D}"/>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54148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204B7D-9A2C-1C13-BC07-389CC1986B47}"/>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3" name="Footer Placeholder 2">
            <a:extLst>
              <a:ext uri="{FF2B5EF4-FFF2-40B4-BE49-F238E27FC236}">
                <a16:creationId xmlns:a16="http://schemas.microsoft.com/office/drawing/2014/main" id="{2EFC82EE-DFC4-7EFA-5F29-ECACC150A4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140FF-56D8-9203-C6F8-8A1ECBD9418A}"/>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1513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EC6D5-499D-8F1E-6D27-BA67BA560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E3938F-0B09-AFF0-144A-45AD4EDC06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BA45C7-2FB3-585D-278D-4F94358F5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6F12D0-BAE8-6BEA-EDB9-8A48A55A25C1}"/>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6" name="Footer Placeholder 5">
            <a:extLst>
              <a:ext uri="{FF2B5EF4-FFF2-40B4-BE49-F238E27FC236}">
                <a16:creationId xmlns:a16="http://schemas.microsoft.com/office/drawing/2014/main" id="{1C781FD3-6104-C4E1-FB17-0FD99A848E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25CEC7-CC6F-DF48-8EB2-065DD5552436}"/>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42592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EE11A-438B-7188-5052-C23F4BB0CE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4C2A16-2789-C3EA-3B83-EEDFB89135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5980AB-B8A2-DEDD-7287-6E817A6755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B2960-1D1C-4C84-47A0-0226C9D029D8}"/>
              </a:ext>
            </a:extLst>
          </p:cNvPr>
          <p:cNvSpPr>
            <a:spLocks noGrp="1"/>
          </p:cNvSpPr>
          <p:nvPr>
            <p:ph type="dt" sz="half" idx="10"/>
          </p:nvPr>
        </p:nvSpPr>
        <p:spPr/>
        <p:txBody>
          <a:bodyPr/>
          <a:lstStyle/>
          <a:p>
            <a:fld id="{2B171C13-45C1-7D41-A06F-2D6C5E677ECA}" type="datetimeFigureOut">
              <a:rPr lang="en-US" smtClean="0"/>
              <a:t>9/1/23</a:t>
            </a:fld>
            <a:endParaRPr lang="en-US"/>
          </a:p>
        </p:txBody>
      </p:sp>
      <p:sp>
        <p:nvSpPr>
          <p:cNvPr id="6" name="Footer Placeholder 5">
            <a:extLst>
              <a:ext uri="{FF2B5EF4-FFF2-40B4-BE49-F238E27FC236}">
                <a16:creationId xmlns:a16="http://schemas.microsoft.com/office/drawing/2014/main" id="{BD6928EE-6185-D51B-3B6F-3C65458299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C71C4-BC6F-797E-C88F-C80B77596E9A}"/>
              </a:ext>
            </a:extLst>
          </p:cNvPr>
          <p:cNvSpPr>
            <a:spLocks noGrp="1"/>
          </p:cNvSpPr>
          <p:nvPr>
            <p:ph type="sldNum" sz="quarter" idx="12"/>
          </p:nvPr>
        </p:nvSpPr>
        <p:spPr/>
        <p:txBody>
          <a:bodyPr/>
          <a:lstStyle/>
          <a:p>
            <a:fld id="{B9FC3027-DDB1-5344-9348-2972BCD8F867}" type="slidenum">
              <a:rPr lang="en-US" smtClean="0"/>
              <a:t>‹#›</a:t>
            </a:fld>
            <a:endParaRPr lang="en-US"/>
          </a:p>
        </p:txBody>
      </p:sp>
    </p:spTree>
    <p:extLst>
      <p:ext uri="{BB962C8B-B14F-4D97-AF65-F5344CB8AC3E}">
        <p14:creationId xmlns:p14="http://schemas.microsoft.com/office/powerpoint/2010/main" val="1927148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041461-4FAA-6B2F-D57C-69EE03A604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6A9690-26B2-0916-9011-2DD5028201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B20963-71A7-DC08-7498-0614FED859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1C13-45C1-7D41-A06F-2D6C5E677ECA}" type="datetimeFigureOut">
              <a:rPr lang="en-US" smtClean="0"/>
              <a:t>9/1/23</a:t>
            </a:fld>
            <a:endParaRPr lang="en-US"/>
          </a:p>
        </p:txBody>
      </p:sp>
      <p:sp>
        <p:nvSpPr>
          <p:cNvPr id="5" name="Footer Placeholder 4">
            <a:extLst>
              <a:ext uri="{FF2B5EF4-FFF2-40B4-BE49-F238E27FC236}">
                <a16:creationId xmlns:a16="http://schemas.microsoft.com/office/drawing/2014/main" id="{DB23A30A-43FD-5D87-2A5F-1A95D41411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F5E055-8C2D-7036-66CA-EF01CF11F6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C3027-DDB1-5344-9348-2972BCD8F867}" type="slidenum">
              <a:rPr lang="en-US" smtClean="0"/>
              <a:t>‹#›</a:t>
            </a:fld>
            <a:endParaRPr lang="en-US"/>
          </a:p>
        </p:txBody>
      </p:sp>
    </p:spTree>
    <p:extLst>
      <p:ext uri="{BB962C8B-B14F-4D97-AF65-F5344CB8AC3E}">
        <p14:creationId xmlns:p14="http://schemas.microsoft.com/office/powerpoint/2010/main" val="2876751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914DA-799B-07B2-E9C2-F57B20171667}"/>
              </a:ext>
            </a:extLst>
          </p:cNvPr>
          <p:cNvSpPr>
            <a:spLocks noGrp="1"/>
          </p:cNvSpPr>
          <p:nvPr>
            <p:ph type="ctrTitle"/>
          </p:nvPr>
        </p:nvSpPr>
        <p:spPr/>
        <p:txBody>
          <a:bodyPr>
            <a:normAutofit/>
          </a:bodyPr>
          <a:lstStyle/>
          <a:p>
            <a:r>
              <a:rPr lang="en-US" sz="4400" dirty="0">
                <a:solidFill>
                  <a:schemeClr val="bg1">
                    <a:lumMod val="95000"/>
                  </a:schemeClr>
                </a:solidFill>
              </a:rPr>
              <a:t>The Prerequisites of Peacemaker</a:t>
            </a:r>
          </a:p>
        </p:txBody>
      </p:sp>
      <p:sp>
        <p:nvSpPr>
          <p:cNvPr id="3" name="Subtitle 2">
            <a:extLst>
              <a:ext uri="{FF2B5EF4-FFF2-40B4-BE49-F238E27FC236}">
                <a16:creationId xmlns:a16="http://schemas.microsoft.com/office/drawing/2014/main" id="{5A4A7E30-61A5-6864-D2D1-8581456F3205}"/>
              </a:ext>
            </a:extLst>
          </p:cNvPr>
          <p:cNvSpPr>
            <a:spLocks noGrp="1"/>
          </p:cNvSpPr>
          <p:nvPr>
            <p:ph type="subTitle" idx="1"/>
          </p:nvPr>
        </p:nvSpPr>
        <p:spPr/>
        <p:txBody>
          <a:bodyPr>
            <a:normAutofit/>
          </a:bodyPr>
          <a:lstStyle/>
          <a:p>
            <a:r>
              <a:rPr lang="en-US" sz="3600" dirty="0">
                <a:solidFill>
                  <a:schemeClr val="bg1">
                    <a:lumMod val="95000"/>
                  </a:schemeClr>
                </a:solidFill>
              </a:rPr>
              <a:t>Eph 4:1-3</a:t>
            </a:r>
          </a:p>
        </p:txBody>
      </p:sp>
    </p:spTree>
    <p:extLst>
      <p:ext uri="{BB962C8B-B14F-4D97-AF65-F5344CB8AC3E}">
        <p14:creationId xmlns:p14="http://schemas.microsoft.com/office/powerpoint/2010/main" val="177717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1B4B-5D1C-0C35-FF39-E5C7B8095D2A}"/>
              </a:ext>
            </a:extLst>
          </p:cNvPr>
          <p:cNvSpPr>
            <a:spLocks noGrp="1"/>
          </p:cNvSpPr>
          <p:nvPr>
            <p:ph type="title"/>
          </p:nvPr>
        </p:nvSpPr>
        <p:spPr/>
        <p:txBody>
          <a:bodyPr/>
          <a:lstStyle/>
          <a:p>
            <a:r>
              <a:rPr lang="en-US" dirty="0">
                <a:solidFill>
                  <a:schemeClr val="bg1">
                    <a:lumMod val="95000"/>
                  </a:schemeClr>
                </a:solidFill>
              </a:rPr>
              <a:t>Gentleness is powerfully efficient:</a:t>
            </a:r>
          </a:p>
        </p:txBody>
      </p:sp>
      <p:sp>
        <p:nvSpPr>
          <p:cNvPr id="3" name="Content Placeholder 2">
            <a:extLst>
              <a:ext uri="{FF2B5EF4-FFF2-40B4-BE49-F238E27FC236}">
                <a16:creationId xmlns:a16="http://schemas.microsoft.com/office/drawing/2014/main" id="{ACF0C95E-1FFC-74A0-406F-8E3E2AA93F03}"/>
              </a:ext>
            </a:extLst>
          </p:cNvPr>
          <p:cNvSpPr>
            <a:spLocks noGrp="1"/>
          </p:cNvSpPr>
          <p:nvPr>
            <p:ph idx="1"/>
          </p:nvPr>
        </p:nvSpPr>
        <p:spPr>
          <a:xfrm>
            <a:off x="838200" y="1825625"/>
            <a:ext cx="10763250" cy="4775200"/>
          </a:xfrm>
        </p:spPr>
        <p:txBody>
          <a:bodyPr>
            <a:normAutofit/>
          </a:bodyPr>
          <a:lstStyle/>
          <a:p>
            <a:r>
              <a:rPr lang="en-US" sz="3200" dirty="0">
                <a:solidFill>
                  <a:schemeClr val="bg1">
                    <a:lumMod val="95000"/>
                  </a:schemeClr>
                </a:solidFill>
                <a:latin typeface="Arial" panose="020B0604020202020204" pitchFamily="34" charset="0"/>
                <a:cs typeface="Arial" panose="020B0604020202020204" pitchFamily="34" charset="0"/>
              </a:rPr>
              <a:t>It yields</a:t>
            </a:r>
          </a:p>
          <a:p>
            <a:r>
              <a:rPr lang="en-US" sz="3200" dirty="0">
                <a:solidFill>
                  <a:schemeClr val="bg1">
                    <a:lumMod val="95000"/>
                  </a:schemeClr>
                </a:solidFill>
                <a:latin typeface="Arial" panose="020B0604020202020204" pitchFamily="34" charset="0"/>
                <a:cs typeface="Arial" panose="020B0604020202020204" pitchFamily="34" charset="0"/>
              </a:rPr>
              <a:t>It restores</a:t>
            </a:r>
          </a:p>
          <a:p>
            <a:r>
              <a:rPr lang="en-US" sz="3200" dirty="0">
                <a:solidFill>
                  <a:schemeClr val="bg1">
                    <a:lumMod val="95000"/>
                  </a:schemeClr>
                </a:solidFill>
                <a:latin typeface="Arial" panose="020B0604020202020204" pitchFamily="34" charset="0"/>
                <a:cs typeface="Arial" panose="020B0604020202020204" pitchFamily="34" charset="0"/>
              </a:rPr>
              <a:t>It verifies</a:t>
            </a:r>
          </a:p>
          <a:p>
            <a:r>
              <a:rPr lang="en-US" sz="3200" dirty="0">
                <a:solidFill>
                  <a:schemeClr val="bg1">
                    <a:lumMod val="95000"/>
                  </a:schemeClr>
                </a:solidFill>
                <a:latin typeface="Arial" panose="020B0604020202020204" pitchFamily="34" charset="0"/>
                <a:cs typeface="Arial" panose="020B0604020202020204" pitchFamily="34" charset="0"/>
              </a:rPr>
              <a:t>It adorns</a:t>
            </a:r>
          </a:p>
          <a:p>
            <a:r>
              <a:rPr lang="en-US" sz="3200" dirty="0">
                <a:solidFill>
                  <a:schemeClr val="bg1">
                    <a:lumMod val="95000"/>
                  </a:schemeClr>
                </a:solidFill>
                <a:latin typeface="Arial" panose="020B0604020202020204" pitchFamily="34" charset="0"/>
                <a:cs typeface="Arial" panose="020B0604020202020204" pitchFamily="34" charset="0"/>
              </a:rPr>
              <a:t>It calms</a:t>
            </a:r>
          </a:p>
          <a:p>
            <a:r>
              <a:rPr lang="en-US" sz="3200" dirty="0">
                <a:solidFill>
                  <a:schemeClr val="bg1">
                    <a:lumMod val="95000"/>
                  </a:schemeClr>
                </a:solidFill>
                <a:latin typeface="Arial" panose="020B0604020202020204" pitchFamily="34" charset="0"/>
                <a:cs typeface="Arial" panose="020B0604020202020204" pitchFamily="34" charset="0"/>
              </a:rPr>
              <a:t>It heals</a:t>
            </a:r>
          </a:p>
        </p:txBody>
      </p:sp>
    </p:spTree>
    <p:extLst>
      <p:ext uri="{BB962C8B-B14F-4D97-AF65-F5344CB8AC3E}">
        <p14:creationId xmlns:p14="http://schemas.microsoft.com/office/powerpoint/2010/main" val="2075543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4F810-3105-A6FC-7DC6-813359E54E17}"/>
              </a:ext>
            </a:extLst>
          </p:cNvPr>
          <p:cNvSpPr>
            <a:spLocks noGrp="1"/>
          </p:cNvSpPr>
          <p:nvPr>
            <p:ph type="title"/>
          </p:nvPr>
        </p:nvSpPr>
        <p:spPr/>
        <p:txBody>
          <a:bodyPr/>
          <a:lstStyle/>
          <a:p>
            <a:r>
              <a:rPr lang="en-US" dirty="0">
                <a:solidFill>
                  <a:schemeClr val="bg1">
                    <a:lumMod val="95000"/>
                  </a:schemeClr>
                </a:solidFill>
              </a:rPr>
              <a:t>More: Gentleness in Conflict </a:t>
            </a:r>
          </a:p>
        </p:txBody>
      </p:sp>
      <p:sp>
        <p:nvSpPr>
          <p:cNvPr id="3" name="Content Placeholder 2">
            <a:extLst>
              <a:ext uri="{FF2B5EF4-FFF2-40B4-BE49-F238E27FC236}">
                <a16:creationId xmlns:a16="http://schemas.microsoft.com/office/drawing/2014/main" id="{96DC816F-5CEC-BA6F-11F6-0AB2639DBDBE}"/>
              </a:ext>
            </a:extLst>
          </p:cNvPr>
          <p:cNvSpPr>
            <a:spLocks noGrp="1"/>
          </p:cNvSpPr>
          <p:nvPr>
            <p:ph idx="1"/>
          </p:nvPr>
        </p:nvSpPr>
        <p:spPr/>
        <p:txBody>
          <a:bodyPr>
            <a:normAutofit/>
          </a:bodyPr>
          <a:lstStyle/>
          <a:p>
            <a:pPr algn="l" rtl="0">
              <a:lnSpc>
                <a:spcPct val="100000"/>
              </a:lnSpc>
            </a:pPr>
            <a:r>
              <a:rPr lang="en-US" sz="3600" dirty="0">
                <a:solidFill>
                  <a:schemeClr val="bg1">
                    <a:lumMod val="95000"/>
                  </a:schemeClr>
                </a:solidFill>
                <a:latin typeface="Helvetica Neue" panose="02000503000000020004" pitchFamily="2" charset="0"/>
              </a:rPr>
              <a:t>I</a:t>
            </a:r>
            <a:r>
              <a:rPr lang="en-US" sz="3600" b="0" i="0" u="none" strike="noStrike" dirty="0">
                <a:solidFill>
                  <a:schemeClr val="bg1">
                    <a:lumMod val="95000"/>
                  </a:schemeClr>
                </a:solidFill>
                <a:effectLst/>
                <a:latin typeface="Helvetica Neue" panose="02000503000000020004" pitchFamily="2" charset="0"/>
              </a:rPr>
              <a:t>n the heat of the battle, it's hard to control our  thoughts, emotions, and words.</a:t>
            </a:r>
            <a:br>
              <a:rPr lang="en-US" sz="3600" b="0" i="0" u="none" strike="noStrike" dirty="0">
                <a:solidFill>
                  <a:schemeClr val="bg1">
                    <a:lumMod val="95000"/>
                  </a:schemeClr>
                </a:solidFill>
                <a:effectLst/>
                <a:latin typeface="Helvetica Neue" panose="02000503000000020004" pitchFamily="2" charset="0"/>
              </a:rPr>
            </a:br>
            <a:endParaRPr lang="en-US" sz="3600" b="0" i="0" u="none" strike="noStrike" dirty="0">
              <a:solidFill>
                <a:schemeClr val="bg1">
                  <a:lumMod val="95000"/>
                </a:schemeClr>
              </a:solidFill>
              <a:effectLst/>
              <a:latin typeface="Helvetica Neue" panose="02000503000000020004" pitchFamily="2" charset="0"/>
            </a:endParaRPr>
          </a:p>
          <a:p>
            <a:pPr algn="l" rtl="0">
              <a:lnSpc>
                <a:spcPct val="100000"/>
              </a:lnSpc>
            </a:pPr>
            <a:r>
              <a:rPr lang="en-US" sz="3600" b="0" i="0" u="none" strike="noStrike" dirty="0">
                <a:solidFill>
                  <a:schemeClr val="bg1">
                    <a:lumMod val="95000"/>
                  </a:schemeClr>
                </a:solidFill>
                <a:effectLst/>
                <a:latin typeface="Helvetica Neue" panose="02000503000000020004" pitchFamily="2" charset="0"/>
              </a:rPr>
              <a:t>But gentleness helps us control our thoughts, emotions, and words. </a:t>
            </a:r>
            <a:br>
              <a:rPr lang="en-US" sz="3600" b="0" i="0" u="none" strike="noStrike" dirty="0">
                <a:solidFill>
                  <a:schemeClr val="bg1">
                    <a:lumMod val="95000"/>
                  </a:schemeClr>
                </a:solidFill>
                <a:effectLst/>
                <a:latin typeface="Helvetica Neue" panose="02000503000000020004" pitchFamily="2" charset="0"/>
              </a:rPr>
            </a:br>
            <a:endParaRPr lang="en-US" sz="3600" b="0" i="0" u="none" strike="noStrike" dirty="0">
              <a:solidFill>
                <a:schemeClr val="bg1">
                  <a:lumMod val="95000"/>
                </a:schemeClr>
              </a:solidFill>
              <a:effectLst/>
              <a:latin typeface="Helvetica Neue" panose="02000503000000020004" pitchFamily="2" charset="0"/>
            </a:endParaRPr>
          </a:p>
          <a:p>
            <a:endParaRPr lang="en-US" sz="3600" dirty="0"/>
          </a:p>
        </p:txBody>
      </p:sp>
    </p:spTree>
    <p:extLst>
      <p:ext uri="{BB962C8B-B14F-4D97-AF65-F5344CB8AC3E}">
        <p14:creationId xmlns:p14="http://schemas.microsoft.com/office/powerpoint/2010/main" val="416837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1AEFA-EE21-FE7E-E3E7-0CC88C2ECD20}"/>
              </a:ext>
            </a:extLst>
          </p:cNvPr>
          <p:cNvSpPr>
            <a:spLocks noGrp="1"/>
          </p:cNvSpPr>
          <p:nvPr>
            <p:ph type="title"/>
          </p:nvPr>
        </p:nvSpPr>
        <p:spPr/>
        <p:txBody>
          <a:bodyPr/>
          <a:lstStyle/>
          <a:p>
            <a:r>
              <a:rPr lang="en-US" dirty="0">
                <a:solidFill>
                  <a:schemeClr val="bg1">
                    <a:lumMod val="95000"/>
                  </a:schemeClr>
                </a:solidFill>
              </a:rPr>
              <a:t>Gentleness and Emotions in Conflict</a:t>
            </a:r>
          </a:p>
        </p:txBody>
      </p:sp>
      <p:sp>
        <p:nvSpPr>
          <p:cNvPr id="3" name="Content Placeholder 2">
            <a:extLst>
              <a:ext uri="{FF2B5EF4-FFF2-40B4-BE49-F238E27FC236}">
                <a16:creationId xmlns:a16="http://schemas.microsoft.com/office/drawing/2014/main" id="{4FE0AFE6-4472-82F6-A9B8-3452D07274A5}"/>
              </a:ext>
            </a:extLst>
          </p:cNvPr>
          <p:cNvSpPr>
            <a:spLocks noGrp="1"/>
          </p:cNvSpPr>
          <p:nvPr>
            <p:ph idx="1"/>
          </p:nvPr>
        </p:nvSpPr>
        <p:spPr>
          <a:xfrm>
            <a:off x="838200" y="1500188"/>
            <a:ext cx="10891838" cy="4992687"/>
          </a:xfrm>
        </p:spPr>
        <p:txBody>
          <a:bodyPr>
            <a:noAutofit/>
          </a:bodyPr>
          <a:lstStyle/>
          <a:p>
            <a:pPr algn="l" rtl="0">
              <a:lnSpc>
                <a:spcPct val="100000"/>
              </a:lnSpc>
            </a:pPr>
            <a:r>
              <a:rPr lang="en-US" b="0" i="0" u="none" strike="noStrike" dirty="0">
                <a:solidFill>
                  <a:schemeClr val="bg1">
                    <a:lumMod val="95000"/>
                  </a:schemeClr>
                </a:solidFill>
                <a:effectLst/>
                <a:latin typeface="Helvetica Neue" panose="02000503000000020004" pitchFamily="2" charset="0"/>
              </a:rPr>
              <a:t>Gentleness involves knowing how to think during times of provocation (Lou </a:t>
            </a:r>
            <a:r>
              <a:rPr lang="en-US" b="0" i="0" u="none" strike="noStrike" dirty="0" err="1">
                <a:solidFill>
                  <a:schemeClr val="bg1">
                    <a:lumMod val="95000"/>
                  </a:schemeClr>
                </a:solidFill>
                <a:effectLst/>
                <a:latin typeface="Helvetica Neue" panose="02000503000000020004" pitchFamily="2" charset="0"/>
              </a:rPr>
              <a:t>Priolo</a:t>
            </a:r>
            <a:r>
              <a:rPr lang="en-US" b="0" i="0" u="none" strike="noStrike" dirty="0">
                <a:solidFill>
                  <a:schemeClr val="bg1">
                    <a:lumMod val="95000"/>
                  </a:schemeClr>
                </a:solidFill>
                <a:effectLst/>
                <a:latin typeface="Helvetica Neue" panose="02000503000000020004" pitchFamily="2" charset="0"/>
              </a:rPr>
              <a:t>). </a:t>
            </a:r>
          </a:p>
          <a:p>
            <a:pPr algn="l" rtl="0">
              <a:lnSpc>
                <a:spcPct val="100000"/>
              </a:lnSpc>
            </a:pPr>
            <a:r>
              <a:rPr lang="en-US" b="0" i="0" u="none" strike="noStrike" dirty="0">
                <a:solidFill>
                  <a:schemeClr val="bg1">
                    <a:lumMod val="95000"/>
                  </a:schemeClr>
                </a:solidFill>
                <a:effectLst/>
                <a:latin typeface="Helvetica Neue" panose="02000503000000020004" pitchFamily="2" charset="0"/>
              </a:rPr>
              <a:t>Conflicts can evoke a wide spectrum of emotions within each of us-from excitement to dread, from a sense of accomplishment to feelings of exasperation. </a:t>
            </a:r>
          </a:p>
          <a:p>
            <a:pPr algn="l" rtl="0">
              <a:lnSpc>
                <a:spcPct val="100000"/>
              </a:lnSpc>
            </a:pPr>
            <a:r>
              <a:rPr lang="en-US" b="0" i="0" u="none" strike="noStrike" dirty="0">
                <a:solidFill>
                  <a:schemeClr val="bg1">
                    <a:lumMod val="95000"/>
                  </a:schemeClr>
                </a:solidFill>
                <a:effectLst/>
                <a:latin typeface="Helvetica Neue" panose="02000503000000020004" pitchFamily="2" charset="0"/>
              </a:rPr>
              <a:t>When we are in intense conflict, adrenaline and other chemicals pour into our blood, causing our hearts to beat faster, our respiration to increase, our blood pressure to rise, and our perspiration to flow… (Lou </a:t>
            </a:r>
            <a:r>
              <a:rPr lang="en-US" b="0" i="0" u="none" strike="noStrike" dirty="0" err="1">
                <a:solidFill>
                  <a:schemeClr val="bg1">
                    <a:lumMod val="95000"/>
                  </a:schemeClr>
                </a:solidFill>
                <a:effectLst/>
                <a:latin typeface="Helvetica Neue" panose="02000503000000020004" pitchFamily="2" charset="0"/>
              </a:rPr>
              <a:t>Priolo</a:t>
            </a:r>
            <a:r>
              <a:rPr lang="en-US" b="0" i="0" u="none" strike="noStrike" dirty="0">
                <a:solidFill>
                  <a:schemeClr val="bg1">
                    <a:lumMod val="95000"/>
                  </a:schemeClr>
                </a:solidFill>
                <a:effectLst/>
                <a:latin typeface="Helvetica Neue" panose="02000503000000020004" pitchFamily="2" charset="0"/>
              </a:rPr>
              <a:t>).</a:t>
            </a:r>
          </a:p>
          <a:p>
            <a:pPr algn="l" rtl="0">
              <a:lnSpc>
                <a:spcPct val="100000"/>
              </a:lnSpc>
            </a:pPr>
            <a:r>
              <a:rPr lang="en-US" dirty="0">
                <a:solidFill>
                  <a:schemeClr val="bg1">
                    <a:lumMod val="95000"/>
                  </a:schemeClr>
                </a:solidFill>
                <a:latin typeface="Helvetica Neue" panose="02000503000000020004" pitchFamily="2" charset="0"/>
              </a:rPr>
              <a:t>Gentleness keeps our emotions from running wild.</a:t>
            </a:r>
            <a:endParaRPr lang="en-US" b="0" i="0" u="none" strike="noStrike" dirty="0">
              <a:solidFill>
                <a:schemeClr val="bg1">
                  <a:lumMod val="95000"/>
                </a:schemeClr>
              </a:solidFill>
              <a:effectLst/>
              <a:latin typeface="Helvetica Neue" panose="02000503000000020004" pitchFamily="2" charset="0"/>
            </a:endParaRPr>
          </a:p>
        </p:txBody>
      </p:sp>
    </p:spTree>
    <p:extLst>
      <p:ext uri="{BB962C8B-B14F-4D97-AF65-F5344CB8AC3E}">
        <p14:creationId xmlns:p14="http://schemas.microsoft.com/office/powerpoint/2010/main" val="80417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3B957-151F-580C-DF04-1631239B6F34}"/>
              </a:ext>
            </a:extLst>
          </p:cNvPr>
          <p:cNvSpPr>
            <a:spLocks noGrp="1"/>
          </p:cNvSpPr>
          <p:nvPr>
            <p:ph type="title"/>
          </p:nvPr>
        </p:nvSpPr>
        <p:spPr/>
        <p:txBody>
          <a:bodyPr/>
          <a:lstStyle/>
          <a:p>
            <a:r>
              <a:rPr lang="en-US" dirty="0">
                <a:solidFill>
                  <a:schemeClr val="bg1">
                    <a:lumMod val="95000"/>
                  </a:schemeClr>
                </a:solidFill>
              </a:rPr>
              <a:t>Gentleness and Thinking in Conflict</a:t>
            </a:r>
          </a:p>
        </p:txBody>
      </p:sp>
      <p:sp>
        <p:nvSpPr>
          <p:cNvPr id="3" name="Content Placeholder 2">
            <a:extLst>
              <a:ext uri="{FF2B5EF4-FFF2-40B4-BE49-F238E27FC236}">
                <a16:creationId xmlns:a16="http://schemas.microsoft.com/office/drawing/2014/main" id="{E5189B50-224C-EEB6-0C7B-AA36EBED789F}"/>
              </a:ext>
            </a:extLst>
          </p:cNvPr>
          <p:cNvSpPr>
            <a:spLocks noGrp="1"/>
          </p:cNvSpPr>
          <p:nvPr>
            <p:ph idx="1"/>
          </p:nvPr>
        </p:nvSpPr>
        <p:spPr/>
        <p:txBody>
          <a:bodyPr>
            <a:normAutofit/>
          </a:bodyPr>
          <a:lstStyle/>
          <a:p>
            <a:pPr algn="l" rtl="0">
              <a:lnSpc>
                <a:spcPct val="100000"/>
              </a:lnSpc>
            </a:pPr>
            <a:r>
              <a:rPr lang="en-US" b="0" i="0" u="none" strike="noStrike" dirty="0">
                <a:solidFill>
                  <a:schemeClr val="bg1">
                    <a:lumMod val="95000"/>
                  </a:schemeClr>
                </a:solidFill>
                <a:effectLst/>
                <a:latin typeface="Helvetica Neue" panose="02000503000000020004" pitchFamily="2" charset="0"/>
              </a:rPr>
              <a:t>…when we are in a conflict in which we are being irritated and goaded by another, we seem to respond without thinking at all (Lou </a:t>
            </a:r>
            <a:r>
              <a:rPr lang="en-US" b="0" i="0" u="none" strike="noStrike" dirty="0" err="1">
                <a:solidFill>
                  <a:schemeClr val="bg1">
                    <a:lumMod val="95000"/>
                  </a:schemeClr>
                </a:solidFill>
                <a:effectLst/>
                <a:latin typeface="Helvetica Neue" panose="02000503000000020004" pitchFamily="2" charset="0"/>
              </a:rPr>
              <a:t>Priolo</a:t>
            </a:r>
            <a:r>
              <a:rPr lang="en-US" b="0" i="0" u="none" strike="noStrike" dirty="0">
                <a:solidFill>
                  <a:schemeClr val="bg1">
                    <a:lumMod val="95000"/>
                  </a:schemeClr>
                </a:solidFill>
                <a:effectLst/>
                <a:latin typeface="Helvetica Neue" panose="02000503000000020004" pitchFamily="2" charset="0"/>
              </a:rPr>
              <a:t>). </a:t>
            </a:r>
          </a:p>
          <a:p>
            <a:pPr algn="l" rtl="0">
              <a:lnSpc>
                <a:spcPct val="100000"/>
              </a:lnSpc>
            </a:pPr>
            <a:r>
              <a:rPr lang="en-US" dirty="0">
                <a:solidFill>
                  <a:schemeClr val="bg1">
                    <a:lumMod val="95000"/>
                  </a:schemeClr>
                </a:solidFill>
                <a:latin typeface="Helvetica Neue" panose="02000503000000020004" pitchFamily="2" charset="0"/>
              </a:rPr>
              <a:t>But gentleness controls our thinking during times of provocation.</a:t>
            </a:r>
            <a:endParaRPr lang="en-US" b="0" i="0" u="none" strike="noStrike" dirty="0">
              <a:solidFill>
                <a:schemeClr val="bg1">
                  <a:lumMod val="95000"/>
                </a:schemeClr>
              </a:solidFill>
              <a:effectLst/>
              <a:latin typeface="Helvetica Neue" panose="02000503000000020004" pitchFamily="2" charset="0"/>
            </a:endParaRPr>
          </a:p>
          <a:p>
            <a:pPr algn="l" rtl="0">
              <a:lnSpc>
                <a:spcPct val="100000"/>
              </a:lnSpc>
            </a:pPr>
            <a:r>
              <a:rPr lang="en-US" b="0" i="0" u="none" strike="noStrike" dirty="0">
                <a:solidFill>
                  <a:schemeClr val="bg1">
                    <a:lumMod val="95000"/>
                  </a:schemeClr>
                </a:solidFill>
                <a:effectLst/>
                <a:latin typeface="Helvetica Neue" panose="02000503000000020004" pitchFamily="2" charset="0"/>
              </a:rPr>
              <a:t>Gentleness is knowing how to command not only your thoughts, but also your tongue, countenance, and body language during times of provocation (Lou </a:t>
            </a:r>
            <a:r>
              <a:rPr lang="en-US" b="0" i="0" u="none" strike="noStrike" dirty="0" err="1">
                <a:solidFill>
                  <a:schemeClr val="bg1">
                    <a:lumMod val="95000"/>
                  </a:schemeClr>
                </a:solidFill>
                <a:effectLst/>
                <a:latin typeface="Helvetica Neue" panose="02000503000000020004" pitchFamily="2" charset="0"/>
              </a:rPr>
              <a:t>Priolo</a:t>
            </a:r>
            <a:r>
              <a:rPr lang="en-US" b="0" i="0" u="none" strike="noStrike" dirty="0">
                <a:solidFill>
                  <a:schemeClr val="bg1">
                    <a:lumMod val="95000"/>
                  </a:schemeClr>
                </a:solidFill>
                <a:effectLst/>
                <a:latin typeface="Helvetica Neue" panose="02000503000000020004" pitchFamily="2" charset="0"/>
              </a:rPr>
              <a:t>). </a:t>
            </a:r>
            <a:br>
              <a:rPr lang="en-US" b="0" i="0" u="none" strike="noStrike" dirty="0">
                <a:solidFill>
                  <a:schemeClr val="bg1">
                    <a:lumMod val="95000"/>
                  </a:schemeClr>
                </a:solidFill>
                <a:effectLst/>
                <a:latin typeface="Helvetica Neue" panose="02000503000000020004" pitchFamily="2" charset="0"/>
              </a:rPr>
            </a:br>
            <a:endParaRPr lang="en-US" b="0" i="0" u="none" strike="noStrike" dirty="0">
              <a:solidFill>
                <a:schemeClr val="bg1">
                  <a:lumMod val="95000"/>
                </a:schemeClr>
              </a:solidFill>
              <a:effectLst/>
              <a:latin typeface="Helvetica Neue" panose="02000503000000020004" pitchFamily="2" charset="0"/>
            </a:endParaRPr>
          </a:p>
          <a:p>
            <a:pPr marL="0" indent="0">
              <a:buNone/>
            </a:pPr>
            <a:endParaRPr lang="en-US" dirty="0"/>
          </a:p>
        </p:txBody>
      </p:sp>
    </p:spTree>
    <p:extLst>
      <p:ext uri="{BB962C8B-B14F-4D97-AF65-F5344CB8AC3E}">
        <p14:creationId xmlns:p14="http://schemas.microsoft.com/office/powerpoint/2010/main" val="355568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F3C94-8995-EEE1-7039-46267F14CE52}"/>
              </a:ext>
            </a:extLst>
          </p:cNvPr>
          <p:cNvSpPr>
            <a:spLocks noGrp="1"/>
          </p:cNvSpPr>
          <p:nvPr>
            <p:ph type="title"/>
          </p:nvPr>
        </p:nvSpPr>
        <p:spPr/>
        <p:txBody>
          <a:bodyPr>
            <a:normAutofit/>
          </a:bodyPr>
          <a:lstStyle/>
          <a:p>
            <a:pPr rtl="0">
              <a:lnSpc>
                <a:spcPct val="100000"/>
              </a:lnSpc>
            </a:pPr>
            <a:r>
              <a:rPr lang="en-US" dirty="0">
                <a:solidFill>
                  <a:schemeClr val="bg1">
                    <a:lumMod val="95000"/>
                  </a:schemeClr>
                </a:solidFill>
              </a:rPr>
              <a:t>Gentleness breeds forgiveness</a:t>
            </a:r>
          </a:p>
        </p:txBody>
      </p:sp>
      <p:sp>
        <p:nvSpPr>
          <p:cNvPr id="3" name="Content Placeholder 2">
            <a:extLst>
              <a:ext uri="{FF2B5EF4-FFF2-40B4-BE49-F238E27FC236}">
                <a16:creationId xmlns:a16="http://schemas.microsoft.com/office/drawing/2014/main" id="{106EC480-D2B0-A19C-EB6B-8DE81FAF32DA}"/>
              </a:ext>
            </a:extLst>
          </p:cNvPr>
          <p:cNvSpPr>
            <a:spLocks noGrp="1"/>
          </p:cNvSpPr>
          <p:nvPr>
            <p:ph idx="1"/>
          </p:nvPr>
        </p:nvSpPr>
        <p:spPr/>
        <p:txBody>
          <a:bodyPr>
            <a:normAutofit/>
          </a:bodyPr>
          <a:lstStyle/>
          <a:p>
            <a:r>
              <a:rPr lang="en-US" b="0" i="0" u="none" strike="noStrike" dirty="0">
                <a:solidFill>
                  <a:schemeClr val="bg1">
                    <a:lumMod val="95000"/>
                  </a:schemeClr>
                </a:solidFill>
                <a:effectLst/>
                <a:latin typeface="Helvetica Neue" panose="02000503000000020004" pitchFamily="2" charset="0"/>
              </a:rPr>
              <a:t>Gentleness is forgiving your offender quickly, thus not allowing yourself to meditate on and muse over the provocation (Lou </a:t>
            </a:r>
            <a:r>
              <a:rPr lang="en-US" b="0" i="0" u="none" strike="noStrike" dirty="0" err="1">
                <a:solidFill>
                  <a:schemeClr val="bg1">
                    <a:lumMod val="95000"/>
                  </a:schemeClr>
                </a:solidFill>
                <a:effectLst/>
                <a:latin typeface="Helvetica Neue" panose="02000503000000020004" pitchFamily="2" charset="0"/>
              </a:rPr>
              <a:t>Priolo</a:t>
            </a:r>
            <a:r>
              <a:rPr lang="en-US" b="0" i="0" u="none" strike="noStrike" dirty="0">
                <a:solidFill>
                  <a:schemeClr val="bg1">
                    <a:lumMod val="95000"/>
                  </a:schemeClr>
                </a:solidFill>
                <a:effectLst/>
                <a:latin typeface="Helvetica Neue" panose="02000503000000020004" pitchFamily="2" charset="0"/>
              </a:rPr>
              <a:t>).</a:t>
            </a:r>
          </a:p>
          <a:p>
            <a:r>
              <a:rPr lang="en-US" dirty="0">
                <a:solidFill>
                  <a:schemeClr val="bg1">
                    <a:lumMod val="95000"/>
                  </a:schemeClr>
                </a:solidFill>
                <a:latin typeface="Helvetica Neue" panose="02000503000000020004" pitchFamily="2" charset="0"/>
              </a:rPr>
              <a:t>Gentleness not only breeds forgiveness, but also kills bitterness.</a:t>
            </a:r>
          </a:p>
          <a:p>
            <a:r>
              <a:rPr lang="en-US" b="0" i="0" u="none" strike="noStrike" dirty="0">
                <a:solidFill>
                  <a:schemeClr val="bg1">
                    <a:lumMod val="95000"/>
                  </a:schemeClr>
                </a:solidFill>
                <a:effectLst/>
                <a:latin typeface="Helvetica Neue" panose="02000503000000020004" pitchFamily="2" charset="0"/>
              </a:rPr>
              <a:t>Bitterness is the result of not forgiving others. To be b</a:t>
            </a:r>
            <a:r>
              <a:rPr lang="en-US" dirty="0">
                <a:solidFill>
                  <a:schemeClr val="bg1">
                    <a:lumMod val="95000"/>
                  </a:schemeClr>
                </a:solidFill>
                <a:latin typeface="Helvetica Neue" panose="02000503000000020004" pitchFamily="2" charset="0"/>
              </a:rPr>
              <a:t>itter at someone is to have not truly forgiven that person. In other words, bitterness is the result of responding improperly (unbiblically) to an offense (Lou </a:t>
            </a:r>
            <a:r>
              <a:rPr lang="en-US" dirty="0" err="1">
                <a:solidFill>
                  <a:schemeClr val="bg1">
                    <a:lumMod val="95000"/>
                  </a:schemeClr>
                </a:solidFill>
                <a:latin typeface="Helvetica Neue" panose="02000503000000020004" pitchFamily="2" charset="0"/>
              </a:rPr>
              <a:t>Priolo</a:t>
            </a:r>
            <a:r>
              <a:rPr lang="en-US" dirty="0">
                <a:solidFill>
                  <a:schemeClr val="bg1">
                    <a:lumMod val="95000"/>
                  </a:schemeClr>
                </a:solidFill>
                <a:latin typeface="Helvetica Neue" panose="02000503000000020004" pitchFamily="2" charset="0"/>
              </a:rPr>
              <a:t>).</a:t>
            </a:r>
          </a:p>
          <a:p>
            <a:endParaRPr lang="en-US" dirty="0">
              <a:solidFill>
                <a:schemeClr val="bg1">
                  <a:lumMod val="95000"/>
                </a:schemeClr>
              </a:solidFill>
            </a:endParaRPr>
          </a:p>
        </p:txBody>
      </p:sp>
    </p:spTree>
    <p:extLst>
      <p:ext uri="{BB962C8B-B14F-4D97-AF65-F5344CB8AC3E}">
        <p14:creationId xmlns:p14="http://schemas.microsoft.com/office/powerpoint/2010/main" val="146807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D4C3-9A89-1359-3E1E-5D9059B9A0ED}"/>
              </a:ext>
            </a:extLst>
          </p:cNvPr>
          <p:cNvSpPr>
            <a:spLocks noGrp="1"/>
          </p:cNvSpPr>
          <p:nvPr>
            <p:ph type="title"/>
          </p:nvPr>
        </p:nvSpPr>
        <p:spPr>
          <a:xfrm>
            <a:off x="838200" y="193669"/>
            <a:ext cx="10515600" cy="1325563"/>
          </a:xfrm>
        </p:spPr>
        <p:txBody>
          <a:bodyPr/>
          <a:lstStyle/>
          <a:p>
            <a:r>
              <a:rPr lang="en-US" dirty="0">
                <a:solidFill>
                  <a:schemeClr val="bg1">
                    <a:lumMod val="95000"/>
                  </a:schemeClr>
                </a:solidFill>
              </a:rPr>
              <a:t>Remember: These Are Communal Virtues</a:t>
            </a:r>
          </a:p>
        </p:txBody>
      </p:sp>
      <p:sp>
        <p:nvSpPr>
          <p:cNvPr id="3" name="Content Placeholder 2">
            <a:extLst>
              <a:ext uri="{FF2B5EF4-FFF2-40B4-BE49-F238E27FC236}">
                <a16:creationId xmlns:a16="http://schemas.microsoft.com/office/drawing/2014/main" id="{0378387F-DC5B-22BC-FDCD-9B81051D006B}"/>
              </a:ext>
            </a:extLst>
          </p:cNvPr>
          <p:cNvSpPr>
            <a:spLocks noGrp="1"/>
          </p:cNvSpPr>
          <p:nvPr>
            <p:ph idx="1"/>
          </p:nvPr>
        </p:nvSpPr>
        <p:spPr>
          <a:xfrm>
            <a:off x="838199" y="1285874"/>
            <a:ext cx="11020426" cy="5378457"/>
          </a:xfrm>
        </p:spPr>
        <p:txBody>
          <a:bodyPr>
            <a:normAutofit lnSpcReduction="10000"/>
          </a:bodyPr>
          <a:lstStyle/>
          <a:p>
            <a:pPr marL="0" indent="0">
              <a:buNone/>
            </a:pPr>
            <a:r>
              <a:rPr lang="en-US" sz="3200" dirty="0">
                <a:solidFill>
                  <a:schemeClr val="bg1">
                    <a:lumMod val="95000"/>
                  </a:schemeClr>
                </a:solidFill>
              </a:rPr>
              <a:t>1) Humility and gentleness are never acquired alone, outside the fellowship of the church. They are communally nurtured in the body of Christ when we are committed to honor him.</a:t>
            </a:r>
          </a:p>
          <a:p>
            <a:pPr marL="0" indent="0">
              <a:buNone/>
            </a:pPr>
            <a:r>
              <a:rPr lang="en-US" sz="3200" dirty="0">
                <a:solidFill>
                  <a:schemeClr val="bg1">
                    <a:lumMod val="95000"/>
                  </a:schemeClr>
                </a:solidFill>
              </a:rPr>
              <a:t>2) Only in close fellowship with one another, we learn how sinful and dependent we are, and how much divine grace we need to be humble and gentle for the praise of his name.</a:t>
            </a:r>
          </a:p>
          <a:p>
            <a:endParaRPr lang="en-US" sz="3200" dirty="0">
              <a:solidFill>
                <a:schemeClr val="bg1">
                  <a:lumMod val="95000"/>
                </a:schemeClr>
              </a:solidFill>
            </a:endParaRPr>
          </a:p>
          <a:p>
            <a:pPr marL="0" indent="0">
              <a:buNone/>
            </a:pPr>
            <a:r>
              <a:rPr lang="en-US" sz="3200" dirty="0">
                <a:solidFill>
                  <a:schemeClr val="bg1">
                    <a:lumMod val="95000"/>
                  </a:schemeClr>
                </a:solidFill>
              </a:rPr>
              <a:t>Question: What are some threats/hindrances to the cultivation of communal virtues in the church today?</a:t>
            </a:r>
          </a:p>
          <a:p>
            <a:r>
              <a:rPr lang="en-US" sz="3200" dirty="0">
                <a:solidFill>
                  <a:schemeClr val="bg1">
                    <a:lumMod val="95000"/>
                  </a:schemeClr>
                </a:solidFill>
              </a:rPr>
              <a:t>Individualism which prizes  independence, self-actualization, personal freedom of expression (they hate any form of restrain or supposed threat to their free individualistic living). </a:t>
            </a:r>
          </a:p>
          <a:p>
            <a:endParaRPr lang="en-US" sz="3200" dirty="0">
              <a:solidFill>
                <a:schemeClr val="bg1">
                  <a:lumMod val="95000"/>
                </a:schemeClr>
              </a:solidFill>
            </a:endParaRPr>
          </a:p>
        </p:txBody>
      </p:sp>
    </p:spTree>
    <p:extLst>
      <p:ext uri="{BB962C8B-B14F-4D97-AF65-F5344CB8AC3E}">
        <p14:creationId xmlns:p14="http://schemas.microsoft.com/office/powerpoint/2010/main" val="38922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2370-2BAA-97DA-6FDF-51AFF1F504CB}"/>
              </a:ext>
            </a:extLst>
          </p:cNvPr>
          <p:cNvSpPr>
            <a:spLocks noGrp="1"/>
          </p:cNvSpPr>
          <p:nvPr>
            <p:ph type="title"/>
          </p:nvPr>
        </p:nvSpPr>
        <p:spPr/>
        <p:txBody>
          <a:bodyPr/>
          <a:lstStyle/>
          <a:p>
            <a:r>
              <a:rPr lang="en-US" dirty="0">
                <a:solidFill>
                  <a:schemeClr val="bg1">
                    <a:lumMod val="95000"/>
                  </a:schemeClr>
                </a:solidFill>
              </a:rPr>
              <a:t>Let’s do some roleplaying</a:t>
            </a:r>
          </a:p>
        </p:txBody>
      </p:sp>
      <p:sp>
        <p:nvSpPr>
          <p:cNvPr id="3" name="Content Placeholder 2">
            <a:extLst>
              <a:ext uri="{FF2B5EF4-FFF2-40B4-BE49-F238E27FC236}">
                <a16:creationId xmlns:a16="http://schemas.microsoft.com/office/drawing/2014/main" id="{31281198-9873-60BB-58CA-AE9BC7E61C45}"/>
              </a:ext>
            </a:extLst>
          </p:cNvPr>
          <p:cNvSpPr>
            <a:spLocks noGrp="1"/>
          </p:cNvSpPr>
          <p:nvPr>
            <p:ph idx="1"/>
          </p:nvPr>
        </p:nvSpPr>
        <p:spPr/>
        <p:txBody>
          <a:bodyPr/>
          <a:lstStyle/>
          <a:p>
            <a:endParaRPr lang="en-US" dirty="0">
              <a:solidFill>
                <a:schemeClr val="bg1">
                  <a:lumMod val="95000"/>
                </a:schemeClr>
              </a:solidFill>
            </a:endParaRPr>
          </a:p>
        </p:txBody>
      </p:sp>
    </p:spTree>
    <p:extLst>
      <p:ext uri="{BB962C8B-B14F-4D97-AF65-F5344CB8AC3E}">
        <p14:creationId xmlns:p14="http://schemas.microsoft.com/office/powerpoint/2010/main" val="2726890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4D42D7-4891-CEAF-5940-AC112E28F7FD}"/>
              </a:ext>
            </a:extLst>
          </p:cNvPr>
          <p:cNvSpPr>
            <a:spLocks noGrp="1"/>
          </p:cNvSpPr>
          <p:nvPr>
            <p:ph idx="1"/>
          </p:nvPr>
        </p:nvSpPr>
        <p:spPr>
          <a:xfrm>
            <a:off x="871537" y="614362"/>
            <a:ext cx="10658475" cy="5957887"/>
          </a:xfrm>
        </p:spPr>
        <p:txBody>
          <a:bodyPr>
            <a:normAutofit fontScale="92500"/>
          </a:bodyPr>
          <a:lstStyle/>
          <a:p>
            <a:pPr marL="0" indent="0" algn="l" rtl="0">
              <a:lnSpc>
                <a:spcPct val="110000"/>
              </a:lnSpc>
              <a:buNone/>
            </a:pPr>
            <a:r>
              <a:rPr lang="en-US" b="0" i="0" u="none" strike="noStrike" dirty="0">
                <a:solidFill>
                  <a:schemeClr val="bg1">
                    <a:lumMod val="95000"/>
                  </a:schemeClr>
                </a:solidFill>
                <a:effectLst/>
                <a:latin typeface="Helvetica Neue" panose="02000503000000020004" pitchFamily="2" charset="0"/>
              </a:rPr>
              <a:t>With pride and vindictiveness:</a:t>
            </a:r>
          </a:p>
          <a:p>
            <a:pPr algn="l" rtl="0">
              <a:lnSpc>
                <a:spcPct val="110000"/>
              </a:lnSpc>
            </a:pPr>
            <a:r>
              <a:rPr lang="en-US" b="0" i="0" u="none" strike="noStrike" dirty="0">
                <a:solidFill>
                  <a:schemeClr val="bg1">
                    <a:lumMod val="95000"/>
                  </a:schemeClr>
                </a:solidFill>
                <a:effectLst/>
                <a:latin typeface="Helvetica Neue" panose="02000503000000020004" pitchFamily="2" charset="0"/>
              </a:rPr>
              <a:t>Jim: You are so messed up. Who do you think you are talking to me that way? I'm not a child! I deserve to be treated with respect. </a:t>
            </a:r>
            <a:br>
              <a:rPr lang="en-US" b="0" i="0" u="none" strike="noStrike" dirty="0">
                <a:solidFill>
                  <a:schemeClr val="bg1">
                    <a:lumMod val="95000"/>
                  </a:schemeClr>
                </a:solidFill>
                <a:effectLst/>
                <a:latin typeface="Helvetica Neue" panose="02000503000000020004" pitchFamily="2" charset="0"/>
              </a:rPr>
            </a:br>
            <a:endParaRPr lang="en-US" b="0" i="0" u="none" strike="noStrike" dirty="0">
              <a:solidFill>
                <a:schemeClr val="bg1">
                  <a:lumMod val="95000"/>
                </a:schemeClr>
              </a:solidFill>
              <a:effectLst/>
              <a:latin typeface="Helvetica Neue" panose="02000503000000020004" pitchFamily="2" charset="0"/>
            </a:endParaRPr>
          </a:p>
          <a:p>
            <a:pPr algn="l" rtl="0">
              <a:lnSpc>
                <a:spcPct val="110000"/>
              </a:lnSpc>
            </a:pPr>
            <a:r>
              <a:rPr lang="en-US" b="0" i="0" u="none" strike="noStrike" dirty="0">
                <a:solidFill>
                  <a:schemeClr val="bg1">
                    <a:lumMod val="95000"/>
                  </a:schemeClr>
                </a:solidFill>
                <a:effectLst/>
                <a:latin typeface="Helvetica Neue" panose="02000503000000020004" pitchFamily="2" charset="0"/>
              </a:rPr>
              <a:t>Bob: So you don't think the way you're acting right now is childish? Look, I'm having a bad day. You're just going to have to get over it (and while you're at it, you need to get over yourself) and forgive me. </a:t>
            </a:r>
            <a:br>
              <a:rPr lang="en-US" b="0" i="0" u="none" strike="noStrike" dirty="0">
                <a:solidFill>
                  <a:schemeClr val="bg1">
                    <a:lumMod val="95000"/>
                  </a:schemeClr>
                </a:solidFill>
                <a:effectLst/>
                <a:latin typeface="Helvetica Neue" panose="02000503000000020004" pitchFamily="2" charset="0"/>
              </a:rPr>
            </a:br>
            <a:endParaRPr lang="en-US" b="0" i="0" u="none" strike="noStrike" dirty="0">
              <a:solidFill>
                <a:schemeClr val="bg1">
                  <a:lumMod val="95000"/>
                </a:schemeClr>
              </a:solidFill>
              <a:effectLst/>
              <a:latin typeface="Helvetica Neue" panose="02000503000000020004" pitchFamily="2" charset="0"/>
            </a:endParaRPr>
          </a:p>
          <a:p>
            <a:pPr algn="l" rtl="0">
              <a:lnSpc>
                <a:spcPct val="110000"/>
              </a:lnSpc>
            </a:pPr>
            <a:r>
              <a:rPr lang="en-US" b="0" i="0" u="none" strike="noStrike" dirty="0">
                <a:solidFill>
                  <a:schemeClr val="bg1">
                    <a:lumMod val="95000"/>
                  </a:schemeClr>
                </a:solidFill>
                <a:effectLst/>
                <a:latin typeface="Helvetica Neue" panose="02000503000000020004" pitchFamily="2" charset="0"/>
              </a:rPr>
              <a:t>Jim: I'm not quite ready to extend my forgiveness to the likes of you. You haven't offended just any </a:t>
            </a:r>
            <a:r>
              <a:rPr lang="en-US" b="0" i="0" u="none" strike="noStrike" dirty="0" err="1">
                <a:solidFill>
                  <a:schemeClr val="bg1">
                    <a:lumMod val="95000"/>
                  </a:schemeClr>
                </a:solidFill>
                <a:effectLst/>
                <a:latin typeface="Helvetica Neue" panose="02000503000000020004" pitchFamily="2" charset="0"/>
              </a:rPr>
              <a:t>ol</a:t>
            </a:r>
            <a:r>
              <a:rPr lang="en-US" b="0" i="0" u="none" strike="noStrike" dirty="0">
                <a:solidFill>
                  <a:schemeClr val="bg1">
                    <a:lumMod val="95000"/>
                  </a:schemeClr>
                </a:solidFill>
                <a:effectLst/>
                <a:latin typeface="Helvetica Neue" panose="02000503000000020004" pitchFamily="2" charset="0"/>
              </a:rPr>
              <a:t>' person, you've offended me! And I don't go around granting people my forgiveness simply on the basis of their word without them somehow otherwise appeasing my anger. </a:t>
            </a:r>
          </a:p>
        </p:txBody>
      </p:sp>
    </p:spTree>
    <p:extLst>
      <p:ext uri="{BB962C8B-B14F-4D97-AF65-F5344CB8AC3E}">
        <p14:creationId xmlns:p14="http://schemas.microsoft.com/office/powerpoint/2010/main" val="344170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5C3690-9CCB-C524-5EA7-A15C37134A94}"/>
              </a:ext>
            </a:extLst>
          </p:cNvPr>
          <p:cNvSpPr>
            <a:spLocks noGrp="1"/>
          </p:cNvSpPr>
          <p:nvPr>
            <p:ph idx="1"/>
          </p:nvPr>
        </p:nvSpPr>
        <p:spPr>
          <a:xfrm>
            <a:off x="628650" y="885825"/>
            <a:ext cx="11358562" cy="5972175"/>
          </a:xfrm>
        </p:spPr>
        <p:txBody>
          <a:bodyPr>
            <a:noAutofit/>
          </a:bodyPr>
          <a:lstStyle/>
          <a:p>
            <a:pPr marL="0" indent="0" algn="l" rtl="0">
              <a:lnSpc>
                <a:spcPct val="120000"/>
              </a:lnSpc>
              <a:buNone/>
            </a:pPr>
            <a:r>
              <a:rPr lang="en-US" b="0" i="0" u="none" strike="noStrike" dirty="0">
                <a:solidFill>
                  <a:schemeClr val="bg1">
                    <a:lumMod val="95000"/>
                  </a:schemeClr>
                </a:solidFill>
                <a:effectLst/>
                <a:latin typeface="Helvetica Neue" panose="02000503000000020004" pitchFamily="2" charset="0"/>
              </a:rPr>
              <a:t>With all humility and gentleness:</a:t>
            </a:r>
          </a:p>
          <a:p>
            <a:pPr algn="l" rtl="0">
              <a:lnSpc>
                <a:spcPct val="120000"/>
              </a:lnSpc>
            </a:pPr>
            <a:r>
              <a:rPr lang="en-US" b="0" i="0" u="none" strike="noStrike" dirty="0">
                <a:solidFill>
                  <a:schemeClr val="bg1">
                    <a:lumMod val="95000"/>
                  </a:schemeClr>
                </a:solidFill>
                <a:effectLst/>
                <a:latin typeface="Helvetica Neue" panose="02000503000000020004" pitchFamily="2" charset="0"/>
              </a:rPr>
              <a:t>Jim: Hey Bob, you know I have a lot of respect for you and the way you conduct yourself in general. But the way you spoke to me yesterday left me a bit puzzled and frankly disturbed. I might be wrong, but what I heard you say was _______.</a:t>
            </a:r>
            <a:r>
              <a:rPr lang="en-US" dirty="0">
                <a:solidFill>
                  <a:schemeClr val="bg1">
                    <a:lumMod val="95000"/>
                  </a:schemeClr>
                </a:solidFill>
                <a:latin typeface="Helvetica Neue" panose="02000503000000020004" pitchFamily="2" charset="0"/>
              </a:rPr>
              <a:t> </a:t>
            </a:r>
          </a:p>
          <a:p>
            <a:pPr algn="l" rtl="0">
              <a:lnSpc>
                <a:spcPct val="120000"/>
              </a:lnSpc>
            </a:pPr>
            <a:r>
              <a:rPr lang="en-US" b="0" i="0" u="none" strike="noStrike" dirty="0">
                <a:solidFill>
                  <a:schemeClr val="bg1">
                    <a:lumMod val="95000"/>
                  </a:schemeClr>
                </a:solidFill>
                <a:effectLst/>
                <a:latin typeface="Helvetica Neue" panose="02000503000000020004" pitchFamily="2" charset="0"/>
              </a:rPr>
              <a:t>It seemed you were angry at me or something. It came across as rather condescending and even a bit vindictive. But it was bugging me, and so I thought I should check and see if I heard it right. </a:t>
            </a:r>
          </a:p>
        </p:txBody>
      </p:sp>
    </p:spTree>
    <p:extLst>
      <p:ext uri="{BB962C8B-B14F-4D97-AF65-F5344CB8AC3E}">
        <p14:creationId xmlns:p14="http://schemas.microsoft.com/office/powerpoint/2010/main" val="207893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475582-D7DC-6488-3472-24592056D0FD}"/>
              </a:ext>
            </a:extLst>
          </p:cNvPr>
          <p:cNvSpPr>
            <a:spLocks noGrp="1"/>
          </p:cNvSpPr>
          <p:nvPr>
            <p:ph idx="1"/>
          </p:nvPr>
        </p:nvSpPr>
        <p:spPr>
          <a:xfrm>
            <a:off x="742949" y="628650"/>
            <a:ext cx="10829925" cy="5943600"/>
          </a:xfrm>
        </p:spPr>
        <p:txBody>
          <a:bodyPr>
            <a:normAutofit fontScale="92500" lnSpcReduction="20000"/>
          </a:bodyPr>
          <a:lstStyle/>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Bob: Thank you for caring enough to say something. You know, I haven't quite got that off my conscience. God didn't let me sleep well last night, and I'd already decided to talk to you in order to try to make it right. I'm sorry. I probably did have a condescending attitude toward you. I wasn't actually angry at you. </a:t>
            </a:r>
          </a:p>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Two hours before we spoke one of my subordinates at work embarrassed me very badly in front of my boss, who proceeded to falsely accuse me in front of lots of people. At any rate, will you forgive me for having such a proud and scornful attitude and for setting a bad example for you and for any others who might have been watching? Is there anything else I need to ask your forgiveness for?</a:t>
            </a:r>
            <a:br>
              <a:rPr lang="en-US" sz="2800" b="0" i="0" u="none" strike="noStrike" dirty="0">
                <a:solidFill>
                  <a:schemeClr val="bg1">
                    <a:lumMod val="95000"/>
                  </a:schemeClr>
                </a:solidFill>
                <a:effectLst/>
                <a:latin typeface="Helvetica Neue" panose="02000503000000020004" pitchFamily="2" charset="0"/>
              </a:rPr>
            </a:br>
            <a:endParaRPr lang="en-US" sz="2800" b="0" i="0" u="none" strike="noStrike" dirty="0">
              <a:solidFill>
                <a:schemeClr val="bg1">
                  <a:lumMod val="95000"/>
                </a:schemeClr>
              </a:solidFill>
              <a:effectLst/>
              <a:latin typeface="Helvetica Neue" panose="02000503000000020004" pitchFamily="2" charset="0"/>
            </a:endParaRPr>
          </a:p>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Jim: I forgive you, brother. Thank you for hearing me and, more importantly, for listening to what the Lord was convicting you of.</a:t>
            </a:r>
          </a:p>
          <a:p>
            <a:endParaRPr lang="en-US" dirty="0"/>
          </a:p>
        </p:txBody>
      </p:sp>
    </p:spTree>
    <p:extLst>
      <p:ext uri="{BB962C8B-B14F-4D97-AF65-F5344CB8AC3E}">
        <p14:creationId xmlns:p14="http://schemas.microsoft.com/office/powerpoint/2010/main" val="146259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55CD7-6EE6-1C15-AF2C-F11444DB25EF}"/>
              </a:ext>
            </a:extLst>
          </p:cNvPr>
          <p:cNvSpPr>
            <a:spLocks noGrp="1"/>
          </p:cNvSpPr>
          <p:nvPr>
            <p:ph type="title"/>
          </p:nvPr>
        </p:nvSpPr>
        <p:spPr/>
        <p:txBody>
          <a:bodyPr/>
          <a:lstStyle/>
          <a:p>
            <a:r>
              <a:rPr lang="en-US" dirty="0">
                <a:solidFill>
                  <a:schemeClr val="bg1">
                    <a:lumMod val="95000"/>
                  </a:schemeClr>
                </a:solidFill>
              </a:rPr>
              <a:t>Review: Humility</a:t>
            </a:r>
          </a:p>
        </p:txBody>
      </p:sp>
      <p:sp>
        <p:nvSpPr>
          <p:cNvPr id="3" name="Content Placeholder 2">
            <a:extLst>
              <a:ext uri="{FF2B5EF4-FFF2-40B4-BE49-F238E27FC236}">
                <a16:creationId xmlns:a16="http://schemas.microsoft.com/office/drawing/2014/main" id="{1979A35A-F2AB-DE0A-24BA-85DDD16B416B}"/>
              </a:ext>
            </a:extLst>
          </p:cNvPr>
          <p:cNvSpPr>
            <a:spLocks noGrp="1"/>
          </p:cNvSpPr>
          <p:nvPr>
            <p:ph idx="1"/>
          </p:nvPr>
        </p:nvSpPr>
        <p:spPr>
          <a:xfrm>
            <a:off x="838200" y="1571624"/>
            <a:ext cx="10706100" cy="5057775"/>
          </a:xfrm>
        </p:spPr>
        <p:txBody>
          <a:bodyPr>
            <a:normAutofit lnSpcReduction="10000"/>
          </a:bodyPr>
          <a:lstStyle/>
          <a:p>
            <a:pPr marL="514350" indent="-514350">
              <a:lnSpc>
                <a:spcPct val="100000"/>
              </a:lnSpc>
              <a:buAutoNum type="arabicParenR"/>
            </a:pPr>
            <a:r>
              <a:rPr lang="en-US" sz="3200" dirty="0">
                <a:solidFill>
                  <a:schemeClr val="bg1">
                    <a:lumMod val="95000"/>
                  </a:schemeClr>
                </a:solidFill>
                <a:latin typeface="Arial" panose="020B0604020202020204" pitchFamily="34" charset="0"/>
                <a:cs typeface="Arial" panose="020B0604020202020204" pitchFamily="34" charset="0"/>
              </a:rPr>
              <a:t>Humility is lowliness of mind (literally in Greek).</a:t>
            </a:r>
          </a:p>
          <a:p>
            <a:pPr marL="514350" indent="-514350">
              <a:lnSpc>
                <a:spcPct val="100000"/>
              </a:lnSpc>
              <a:buAutoNum type="arabicParenR"/>
            </a:pPr>
            <a:endParaRPr lang="en-US" sz="3200" dirty="0">
              <a:solidFill>
                <a:schemeClr val="bg1">
                  <a:lumMod val="95000"/>
                </a:schemeClr>
              </a:solidFill>
              <a:latin typeface="Arial" panose="020B0604020202020204" pitchFamily="34" charset="0"/>
              <a:cs typeface="Arial" panose="020B0604020202020204" pitchFamily="34" charset="0"/>
            </a:endParaRPr>
          </a:p>
          <a:p>
            <a:pPr marL="0" indent="0">
              <a:lnSpc>
                <a:spcPct val="100000"/>
              </a:lnSpc>
              <a:spcBef>
                <a:spcPts val="0"/>
              </a:spcBef>
              <a:buNone/>
              <a:defRPr/>
            </a:pPr>
            <a:r>
              <a:rPr lang="en-US" sz="3200" kern="100" dirty="0">
                <a:solidFill>
                  <a:schemeClr val="bg1">
                    <a:lumMod val="95000"/>
                  </a:schemeClr>
                </a:solidFill>
                <a:latin typeface="Arial" panose="020B0604020202020204" pitchFamily="34" charset="0"/>
                <a:ea typeface="Calibri" panose="020F0502020204030204" pitchFamily="34" charset="0"/>
                <a:cs typeface="Arial" panose="020B0604020202020204" pitchFamily="34" charset="0"/>
              </a:rPr>
              <a:t>2) It</a:t>
            </a:r>
            <a:r>
              <a:rPr lang="en-US" sz="3200" kern="100" dirty="0">
                <a:solidFill>
                  <a:schemeClr val="bg1">
                    <a:lumMod val="95000"/>
                  </a:schemeClr>
                </a:solidFill>
                <a:effectLst/>
                <a:latin typeface="Arial" panose="020B0604020202020204" pitchFamily="34" charset="0"/>
                <a:ea typeface="Calibri" panose="020F0502020204030204" pitchFamily="34" charset="0"/>
                <a:cs typeface="Arial" panose="020B0604020202020204" pitchFamily="34" charset="0"/>
              </a:rPr>
              <a:t> is the downward disposition that is brought about by such a God-entranced vision of the self. It is the internal frame of the soul that results from seeing ourselves before the face of God (Nick Thompson). </a:t>
            </a:r>
          </a:p>
          <a:p>
            <a:pPr marL="0" indent="0">
              <a:lnSpc>
                <a:spcPct val="100000"/>
              </a:lnSpc>
              <a:spcBef>
                <a:spcPts val="0"/>
              </a:spcBef>
              <a:buNone/>
              <a:defRPr/>
            </a:pPr>
            <a:endParaRPr lang="en-US" sz="3200" kern="100" dirty="0">
              <a:solidFill>
                <a:schemeClr val="bg1">
                  <a:lumMod val="95000"/>
                </a:schemeClr>
              </a:solidFill>
              <a:effectLst/>
              <a:latin typeface="Arial" panose="020B0604020202020204" pitchFamily="34" charset="0"/>
              <a:ea typeface="Calibri" panose="020F0502020204030204" pitchFamily="34" charset="0"/>
              <a:cs typeface="Arial" panose="020B0604020202020204" pitchFamily="34" charset="0"/>
            </a:endParaRPr>
          </a:p>
          <a:p>
            <a:pPr marL="0" lvl="0" indent="0">
              <a:buNone/>
            </a:pPr>
            <a:r>
              <a:rPr lang="en-US" sz="3200" kern="100" dirty="0">
                <a:solidFill>
                  <a:schemeClr val="bg1">
                    <a:lumMod val="95000"/>
                  </a:schemeClr>
                </a:solidFill>
                <a:latin typeface="Arial" panose="020B0604020202020204" pitchFamily="34" charset="0"/>
                <a:ea typeface="Calibri" panose="020F0502020204030204" pitchFamily="34" charset="0"/>
                <a:cs typeface="Arial" panose="020B0604020202020204" pitchFamily="34" charset="0"/>
              </a:rPr>
              <a:t>3) Pride is the haughty disposition elicited from the controlling sense of one’s own supposed greatness and impeccability (Nick Thompson).</a:t>
            </a:r>
          </a:p>
          <a:p>
            <a:endParaRPr lang="en-US"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901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E10BEA-A086-B692-7EE8-6329DE10CDA5}"/>
              </a:ext>
            </a:extLst>
          </p:cNvPr>
          <p:cNvSpPr>
            <a:spLocks noGrp="1"/>
          </p:cNvSpPr>
          <p:nvPr>
            <p:ph idx="1"/>
          </p:nvPr>
        </p:nvSpPr>
        <p:spPr>
          <a:xfrm>
            <a:off x="400049" y="200025"/>
            <a:ext cx="11401425" cy="6415088"/>
          </a:xfrm>
        </p:spPr>
        <p:txBody>
          <a:bodyPr>
            <a:normAutofit fontScale="70000" lnSpcReduction="20000"/>
          </a:bodyPr>
          <a:lstStyle/>
          <a:p>
            <a:pPr algn="l" rtl="0">
              <a:lnSpc>
                <a:spcPct val="120000"/>
              </a:lnSpc>
            </a:pPr>
            <a:r>
              <a:rPr lang="en-US" b="0" i="0" u="none" strike="noStrike" dirty="0">
                <a:solidFill>
                  <a:schemeClr val="bg1">
                    <a:lumMod val="95000"/>
                  </a:schemeClr>
                </a:solidFill>
                <a:effectLst/>
                <a:latin typeface="Helvetica Neue" panose="02000503000000020004" pitchFamily="2" charset="0"/>
              </a:rPr>
              <a:t>Jim: Hey Bob, you know I have a lot of respect for you and the way you conduct yourself in general. But the way you spoke to me yesterday left me a bit puzzled and frankly disturbed. I might be wrong, but what I heard you say was _______.</a:t>
            </a:r>
            <a:r>
              <a:rPr lang="en-US" dirty="0">
                <a:solidFill>
                  <a:schemeClr val="bg1">
                    <a:lumMod val="95000"/>
                  </a:schemeClr>
                </a:solidFill>
                <a:latin typeface="Helvetica Neue" panose="02000503000000020004" pitchFamily="2" charset="0"/>
              </a:rPr>
              <a:t> </a:t>
            </a:r>
          </a:p>
          <a:p>
            <a:pPr algn="l" rtl="0">
              <a:lnSpc>
                <a:spcPct val="120000"/>
              </a:lnSpc>
            </a:pPr>
            <a:r>
              <a:rPr lang="en-US" b="0" i="0" u="none" strike="noStrike" dirty="0">
                <a:solidFill>
                  <a:schemeClr val="bg1">
                    <a:lumMod val="95000"/>
                  </a:schemeClr>
                </a:solidFill>
                <a:effectLst/>
                <a:latin typeface="Helvetica Neue" panose="02000503000000020004" pitchFamily="2" charset="0"/>
              </a:rPr>
              <a:t>It seemed you were angry at me or something. It came across as rather condescending and even a bit vindictive. But it was bugging me, and so I thought I should check and see if I heard it right. </a:t>
            </a:r>
          </a:p>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Bob: Thank you for caring enough to say something. You know, I haven't quite got that off my conscience. God didn't let me sleep well last night, and I'd already decided to talk to you in order to try to make it right. I'm sorry. I probably did have a condescending attitude toward you. I wasn't actually angry at you. Two hours before we spoke one of my subordinates at work embarrassed me very badly in front of my boss, who proceeded to falsely accuse me in front of lots of people. At any rate, will you forgive me for having such a proud and dismissive attitude and for setting a bad example for you and for any others who might have been watching? Is there anything else I need to ask your forgiveness for?</a:t>
            </a:r>
          </a:p>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Jim: I forgive you, brother. Thank you for hearing me and, more importantly, for listening to what the Lord was convicting you of.</a:t>
            </a:r>
          </a:p>
          <a:p>
            <a:pPr algn="l" rtl="0">
              <a:lnSpc>
                <a:spcPct val="120000"/>
              </a:lnSpc>
            </a:pPr>
            <a:r>
              <a:rPr lang="en-US" sz="2800" b="0" i="0" u="none" strike="noStrike" dirty="0">
                <a:solidFill>
                  <a:schemeClr val="bg1">
                    <a:lumMod val="95000"/>
                  </a:schemeClr>
                </a:solidFill>
                <a:effectLst/>
                <a:latin typeface="Helvetica Neue" panose="02000503000000020004" pitchFamily="2" charset="0"/>
              </a:rPr>
              <a:t>How does gentleness help to resolve the conflict between Jim and Bob? Let’s begins with Jim, then Bob. How does gentleness help Jim resolve the conflict he has with Bob? How does the gentleness of Bob?</a:t>
            </a:r>
          </a:p>
          <a:p>
            <a:endParaRPr lang="en-US" dirty="0"/>
          </a:p>
        </p:txBody>
      </p:sp>
    </p:spTree>
    <p:extLst>
      <p:ext uri="{BB962C8B-B14F-4D97-AF65-F5344CB8AC3E}">
        <p14:creationId xmlns:p14="http://schemas.microsoft.com/office/powerpoint/2010/main" val="1364083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32370-2BAA-97DA-6FDF-51AFF1F504CB}"/>
              </a:ext>
            </a:extLst>
          </p:cNvPr>
          <p:cNvSpPr>
            <a:spLocks noGrp="1"/>
          </p:cNvSpPr>
          <p:nvPr>
            <p:ph type="title"/>
          </p:nvPr>
        </p:nvSpPr>
        <p:spPr/>
        <p:txBody>
          <a:bodyPr/>
          <a:lstStyle/>
          <a:p>
            <a:r>
              <a:rPr lang="en-US" sz="3200" dirty="0">
                <a:solidFill>
                  <a:schemeClr val="bg1">
                    <a:lumMod val="95000"/>
                  </a:schemeClr>
                </a:solidFill>
              </a:rPr>
              <a:t>Cultivating Gentleness</a:t>
            </a:r>
          </a:p>
        </p:txBody>
      </p:sp>
      <p:sp>
        <p:nvSpPr>
          <p:cNvPr id="3" name="Content Placeholder 2">
            <a:extLst>
              <a:ext uri="{FF2B5EF4-FFF2-40B4-BE49-F238E27FC236}">
                <a16:creationId xmlns:a16="http://schemas.microsoft.com/office/drawing/2014/main" id="{31281198-9873-60BB-58CA-AE9BC7E61C45}"/>
              </a:ext>
            </a:extLst>
          </p:cNvPr>
          <p:cNvSpPr>
            <a:spLocks noGrp="1"/>
          </p:cNvSpPr>
          <p:nvPr>
            <p:ph idx="1"/>
          </p:nvPr>
        </p:nvSpPr>
        <p:spPr/>
        <p:txBody>
          <a:bodyPr>
            <a:normAutofit/>
          </a:bodyPr>
          <a:lstStyle/>
          <a:p>
            <a:r>
              <a:rPr lang="en-US" sz="3200" dirty="0">
                <a:solidFill>
                  <a:schemeClr val="bg1">
                    <a:lumMod val="95000"/>
                  </a:schemeClr>
                </a:solidFill>
              </a:rPr>
              <a:t>Pray and meditate on gentleness</a:t>
            </a:r>
          </a:p>
          <a:p>
            <a:r>
              <a:rPr lang="en-US" sz="3200" dirty="0">
                <a:solidFill>
                  <a:schemeClr val="bg1">
                    <a:lumMod val="95000"/>
                  </a:schemeClr>
                </a:solidFill>
              </a:rPr>
              <a:t>Practice deference and willingness to yield (James 3:17)</a:t>
            </a:r>
          </a:p>
          <a:p>
            <a:r>
              <a:rPr lang="en-US" sz="3200" dirty="0">
                <a:solidFill>
                  <a:schemeClr val="bg1">
                    <a:lumMod val="95000"/>
                  </a:schemeClr>
                </a:solidFill>
              </a:rPr>
              <a:t>Serve in the children ministry</a:t>
            </a:r>
          </a:p>
          <a:p>
            <a:r>
              <a:rPr lang="en-US" sz="3200" dirty="0">
                <a:solidFill>
                  <a:schemeClr val="bg1">
                    <a:lumMod val="95000"/>
                  </a:schemeClr>
                </a:solidFill>
              </a:rPr>
              <a:t>Be pro-active in pursuing fellowship with others in the body of Christ</a:t>
            </a:r>
          </a:p>
          <a:p>
            <a:r>
              <a:rPr lang="en-US" sz="3200" dirty="0">
                <a:solidFill>
                  <a:schemeClr val="bg1">
                    <a:lumMod val="95000"/>
                  </a:schemeClr>
                </a:solidFill>
              </a:rPr>
              <a:t>Ask your spouse to help you </a:t>
            </a:r>
          </a:p>
        </p:txBody>
      </p:sp>
    </p:spTree>
    <p:extLst>
      <p:ext uri="{BB962C8B-B14F-4D97-AF65-F5344CB8AC3E}">
        <p14:creationId xmlns:p14="http://schemas.microsoft.com/office/powerpoint/2010/main" val="304285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5019-9E49-6105-7883-CBC3A7B29ABE}"/>
              </a:ext>
            </a:extLst>
          </p:cNvPr>
          <p:cNvSpPr>
            <a:spLocks noGrp="1"/>
          </p:cNvSpPr>
          <p:nvPr>
            <p:ph type="title"/>
          </p:nvPr>
        </p:nvSpPr>
        <p:spPr/>
        <p:txBody>
          <a:bodyPr/>
          <a:lstStyle/>
          <a:p>
            <a:r>
              <a:rPr lang="en-US" kern="100" dirty="0">
                <a:solidFill>
                  <a:schemeClr val="bg1">
                    <a:lumMod val="95000"/>
                  </a:schemeClr>
                </a:solidFill>
                <a:latin typeface="Times New Roman" panose="02020603050405020304" pitchFamily="18" charset="0"/>
                <a:ea typeface="Calibri" panose="020F0502020204030204" pitchFamily="34" charset="0"/>
                <a:cs typeface="Times New Roman" panose="02020603050405020304" pitchFamily="18" charset="0"/>
              </a:rPr>
              <a:t>No Humility, No Peace!</a:t>
            </a:r>
            <a:r>
              <a:rPr lang="en-US" kern="100" dirty="0">
                <a:solidFill>
                  <a:schemeClr val="bg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A6B9CD88-5C9C-5B18-7B46-8DE05F58EE15}"/>
              </a:ext>
            </a:extLst>
          </p:cNvPr>
          <p:cNvSpPr>
            <a:spLocks noGrp="1"/>
          </p:cNvSpPr>
          <p:nvPr>
            <p:ph idx="1"/>
          </p:nvPr>
        </p:nvSpPr>
        <p:spPr>
          <a:xfrm>
            <a:off x="838199" y="1825625"/>
            <a:ext cx="10748963" cy="4667250"/>
          </a:xfrm>
        </p:spPr>
        <p:txBody>
          <a:bodyPr>
            <a:normAutofit/>
          </a:bodyPr>
          <a:lstStyle/>
          <a:p>
            <a:r>
              <a:rPr lang="en-US" sz="3200" dirty="0">
                <a:solidFill>
                  <a:schemeClr val="bg1">
                    <a:lumMod val="95000"/>
                  </a:schemeClr>
                </a:solidFill>
                <a:latin typeface="Arial" panose="020B0604020202020204" pitchFamily="34" charset="0"/>
                <a:cs typeface="Arial" panose="020B0604020202020204" pitchFamily="34" charset="0"/>
              </a:rPr>
              <a:t>Pride is the one sin, above all others, that hinders our ability to resolve conflicts with others. “Pride only breeds quarrels” (Prov. 13:10).</a:t>
            </a:r>
          </a:p>
          <a:p>
            <a:endParaRPr lang="en-US" sz="3200" dirty="0">
              <a:solidFill>
                <a:schemeClr val="bg1">
                  <a:lumMod val="95000"/>
                </a:schemeClr>
              </a:solidFill>
              <a:effectLst/>
              <a:latin typeface="Arial" panose="020B0604020202020204" pitchFamily="34" charset="0"/>
              <a:cs typeface="Arial" panose="020B0604020202020204" pitchFamily="34" charset="0"/>
            </a:endParaRPr>
          </a:p>
          <a:p>
            <a:r>
              <a:rPr lang="en-US" sz="3200" dirty="0">
                <a:solidFill>
                  <a:schemeClr val="bg1">
                    <a:lumMod val="95000"/>
                  </a:schemeClr>
                </a:solidFill>
                <a:effectLst/>
                <a:latin typeface="Arial" panose="020B0604020202020204" pitchFamily="34" charset="0"/>
                <a:cs typeface="Arial" panose="020B0604020202020204" pitchFamily="34" charset="0"/>
              </a:rPr>
              <a:t>The proud cares more about having his particular point of view or opinion heard than preserving unity </a:t>
            </a:r>
            <a:r>
              <a:rPr lang="en-US" sz="3200" dirty="0">
                <a:solidFill>
                  <a:schemeClr val="bg1">
                    <a:lumMod val="95000"/>
                  </a:schemeClr>
                </a:solidFill>
                <a:latin typeface="Arial" panose="020B0604020202020204" pitchFamily="34" charset="0"/>
                <a:cs typeface="Arial" panose="020B0604020202020204" pitchFamily="34" charset="0"/>
              </a:rPr>
              <a:t>in the body of Christ</a:t>
            </a:r>
            <a:r>
              <a:rPr lang="en-US" sz="3200" dirty="0">
                <a:solidFill>
                  <a:schemeClr val="bg1">
                    <a:lumMod val="95000"/>
                  </a:schemeClr>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6628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5B726-2F80-698E-D7DF-6DD644ADF042}"/>
              </a:ext>
            </a:extLst>
          </p:cNvPr>
          <p:cNvSpPr>
            <a:spLocks noGrp="1"/>
          </p:cNvSpPr>
          <p:nvPr>
            <p:ph type="title"/>
          </p:nvPr>
        </p:nvSpPr>
        <p:spPr/>
        <p:txBody>
          <a:bodyPr/>
          <a:lstStyle/>
          <a:p>
            <a:r>
              <a:rPr lang="en-US" dirty="0">
                <a:solidFill>
                  <a:schemeClr val="bg1">
                    <a:lumMod val="95000"/>
                  </a:schemeClr>
                </a:solidFill>
              </a:rPr>
              <a:t>Second Prerequisite: Gentleness (Meekness)</a:t>
            </a:r>
          </a:p>
        </p:txBody>
      </p:sp>
      <p:sp>
        <p:nvSpPr>
          <p:cNvPr id="3" name="Content Placeholder 2">
            <a:extLst>
              <a:ext uri="{FF2B5EF4-FFF2-40B4-BE49-F238E27FC236}">
                <a16:creationId xmlns:a16="http://schemas.microsoft.com/office/drawing/2014/main" id="{4E67676A-B69A-ED97-B2BF-AA9A29F23253}"/>
              </a:ext>
            </a:extLst>
          </p:cNvPr>
          <p:cNvSpPr>
            <a:spLocks noGrp="1"/>
          </p:cNvSpPr>
          <p:nvPr>
            <p:ph idx="1"/>
          </p:nvPr>
        </p:nvSpPr>
        <p:spPr/>
        <p:txBody>
          <a:bodyPr>
            <a:normAutofit/>
          </a:bodyPr>
          <a:lstStyle/>
          <a:p>
            <a:r>
              <a:rPr lang="en-US" sz="4400" dirty="0">
                <a:solidFill>
                  <a:schemeClr val="bg1">
                    <a:lumMod val="95000"/>
                  </a:schemeClr>
                </a:solidFill>
              </a:rPr>
              <a:t>Be a gentleman!</a:t>
            </a:r>
          </a:p>
          <a:p>
            <a:r>
              <a:rPr lang="en-US" sz="4400" dirty="0">
                <a:solidFill>
                  <a:schemeClr val="bg1">
                    <a:lumMod val="95000"/>
                  </a:schemeClr>
                </a:solidFill>
              </a:rPr>
              <a:t>Gentleman is a churchman!</a:t>
            </a:r>
          </a:p>
          <a:p>
            <a:endParaRPr lang="en-US" sz="4400" dirty="0">
              <a:solidFill>
                <a:schemeClr val="bg1">
                  <a:lumMod val="95000"/>
                </a:schemeClr>
              </a:solidFill>
            </a:endParaRPr>
          </a:p>
        </p:txBody>
      </p:sp>
    </p:spTree>
    <p:extLst>
      <p:ext uri="{BB962C8B-B14F-4D97-AF65-F5344CB8AC3E}">
        <p14:creationId xmlns:p14="http://schemas.microsoft.com/office/powerpoint/2010/main" val="194951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F9B6E-BCCA-6F81-4ADC-D037880CEEAD}"/>
              </a:ext>
            </a:extLst>
          </p:cNvPr>
          <p:cNvSpPr>
            <a:spLocks noGrp="1"/>
          </p:cNvSpPr>
          <p:nvPr>
            <p:ph type="title"/>
          </p:nvPr>
        </p:nvSpPr>
        <p:spPr/>
        <p:txBody>
          <a:bodyPr/>
          <a:lstStyle/>
          <a:p>
            <a:r>
              <a:rPr lang="en-US" dirty="0">
                <a:solidFill>
                  <a:schemeClr val="bg1">
                    <a:lumMod val="95000"/>
                  </a:schemeClr>
                </a:solidFill>
              </a:rPr>
              <a:t>Context: </a:t>
            </a:r>
          </a:p>
        </p:txBody>
      </p:sp>
      <p:sp>
        <p:nvSpPr>
          <p:cNvPr id="3" name="Content Placeholder 2">
            <a:extLst>
              <a:ext uri="{FF2B5EF4-FFF2-40B4-BE49-F238E27FC236}">
                <a16:creationId xmlns:a16="http://schemas.microsoft.com/office/drawing/2014/main" id="{CA2C8A53-A452-6E88-846E-053909EE9555}"/>
              </a:ext>
            </a:extLst>
          </p:cNvPr>
          <p:cNvSpPr>
            <a:spLocks noGrp="1"/>
          </p:cNvSpPr>
          <p:nvPr>
            <p:ph idx="1"/>
          </p:nvPr>
        </p:nvSpPr>
        <p:spPr>
          <a:xfrm>
            <a:off x="838200" y="1485900"/>
            <a:ext cx="10515600" cy="4691063"/>
          </a:xfrm>
        </p:spPr>
        <p:txBody>
          <a:bodyPr/>
          <a:lstStyle/>
          <a:p>
            <a:r>
              <a:rPr lang="en-US" sz="3200" dirty="0">
                <a:solidFill>
                  <a:schemeClr val="bg1">
                    <a:lumMod val="95000"/>
                  </a:schemeClr>
                </a:solidFill>
                <a:latin typeface="Arial" panose="020B0604020202020204" pitchFamily="34" charset="0"/>
                <a:cs typeface="Arial" panose="020B0604020202020204" pitchFamily="34" charset="0"/>
              </a:rPr>
              <a:t>Relational virtues or communal virtues.</a:t>
            </a:r>
          </a:p>
          <a:p>
            <a:r>
              <a:rPr lang="en-US" sz="3200" dirty="0">
                <a:solidFill>
                  <a:schemeClr val="bg1">
                    <a:lumMod val="95000"/>
                  </a:schemeClr>
                </a:solidFill>
                <a:latin typeface="Arial" panose="020B0604020202020204" pitchFamily="34" charset="0"/>
                <a:cs typeface="Arial" panose="020B0604020202020204" pitchFamily="34" charset="0"/>
              </a:rPr>
              <a:t>They are never acquired without the one-another relationship. </a:t>
            </a:r>
          </a:p>
          <a:p>
            <a:r>
              <a:rPr lang="en-US" sz="3200" dirty="0">
                <a:solidFill>
                  <a:schemeClr val="bg1">
                    <a:lumMod val="95000"/>
                  </a:schemeClr>
                </a:solidFill>
                <a:latin typeface="Arial" panose="020B0604020202020204" pitchFamily="34" charset="0"/>
                <a:cs typeface="Arial" panose="020B0604020202020204" pitchFamily="34" charset="0"/>
              </a:rPr>
              <a:t>One another – fellowship with one another in the body of Christ</a:t>
            </a:r>
          </a:p>
          <a:p>
            <a:r>
              <a:rPr lang="en-US" sz="3200" dirty="0">
                <a:solidFill>
                  <a:schemeClr val="bg1">
                    <a:lumMod val="95000"/>
                  </a:schemeClr>
                </a:solidFill>
                <a:latin typeface="Arial" panose="020B0604020202020204" pitchFamily="34" charset="0"/>
                <a:cs typeface="Arial" panose="020B0604020202020204" pitchFamily="34" charset="0"/>
              </a:rPr>
              <a:t>Relying on the power of the Trinity to walk worthy of your high calling (Eph 3:14-19).</a:t>
            </a:r>
          </a:p>
          <a:p>
            <a:r>
              <a:rPr lang="en-US" sz="3200" dirty="0">
                <a:solidFill>
                  <a:schemeClr val="bg1">
                    <a:lumMod val="95000"/>
                  </a:schemeClr>
                </a:solidFill>
                <a:latin typeface="Arial" panose="020B0604020202020204" pitchFamily="34" charset="0"/>
                <a:cs typeface="Arial" panose="020B0604020202020204" pitchFamily="34" charset="0"/>
              </a:rPr>
              <a:t>Our hearts are filled and ruled by the love of Christ (3:17-19).</a:t>
            </a:r>
          </a:p>
          <a:p>
            <a:pPr lvl="1"/>
            <a:endParaRPr lang="en-US" sz="3200" dirty="0">
              <a:solidFill>
                <a:schemeClr val="bg1">
                  <a:lumMod val="95000"/>
                </a:schemeClr>
              </a:solidFill>
              <a:latin typeface="Arial" panose="020B0604020202020204" pitchFamily="34" charset="0"/>
              <a:cs typeface="Arial" panose="020B0604020202020204" pitchFamily="34" charset="0"/>
            </a:endParaRPr>
          </a:p>
          <a:p>
            <a:pPr lvl="1"/>
            <a:endParaRPr lang="en-US" dirty="0">
              <a:solidFill>
                <a:schemeClr val="bg1">
                  <a:lumMod val="9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03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CDFC8-A4F0-8F48-2339-5F26A25F4540}"/>
              </a:ext>
            </a:extLst>
          </p:cNvPr>
          <p:cNvSpPr>
            <a:spLocks noGrp="1"/>
          </p:cNvSpPr>
          <p:nvPr>
            <p:ph type="title"/>
          </p:nvPr>
        </p:nvSpPr>
        <p:spPr/>
        <p:txBody>
          <a:bodyPr/>
          <a:lstStyle/>
          <a:p>
            <a:r>
              <a:rPr lang="en-US" dirty="0">
                <a:solidFill>
                  <a:schemeClr val="bg1">
                    <a:lumMod val="95000"/>
                  </a:schemeClr>
                </a:solidFill>
                <a:latin typeface="Arial" panose="020B0604020202020204" pitchFamily="34" charset="0"/>
                <a:cs typeface="Arial" panose="020B0604020202020204" pitchFamily="34" charset="0"/>
              </a:rPr>
              <a:t>Gentleness is not …</a:t>
            </a:r>
          </a:p>
        </p:txBody>
      </p:sp>
      <p:sp>
        <p:nvSpPr>
          <p:cNvPr id="3" name="Content Placeholder 2">
            <a:extLst>
              <a:ext uri="{FF2B5EF4-FFF2-40B4-BE49-F238E27FC236}">
                <a16:creationId xmlns:a16="http://schemas.microsoft.com/office/drawing/2014/main" id="{B3847461-670F-EB1E-5DF6-ABC708F6D37E}"/>
              </a:ext>
            </a:extLst>
          </p:cNvPr>
          <p:cNvSpPr>
            <a:spLocks noGrp="1"/>
          </p:cNvSpPr>
          <p:nvPr>
            <p:ph idx="1"/>
          </p:nvPr>
        </p:nvSpPr>
        <p:spPr>
          <a:xfrm>
            <a:off x="942974" y="1471612"/>
            <a:ext cx="10701339" cy="5214937"/>
          </a:xfrm>
        </p:spPr>
        <p:txBody>
          <a:bodyPr>
            <a:normAutofit/>
          </a:bodyPr>
          <a:lstStyle/>
          <a:p>
            <a:r>
              <a:rPr lang="en-US" sz="3200" dirty="0">
                <a:solidFill>
                  <a:schemeClr val="bg1">
                    <a:lumMod val="95000"/>
                  </a:schemeClr>
                </a:solidFill>
                <a:latin typeface="Arial" panose="020B0604020202020204" pitchFamily="34" charset="0"/>
                <a:cs typeface="Arial" panose="020B0604020202020204" pitchFamily="34" charset="0"/>
              </a:rPr>
              <a:t>F</a:t>
            </a:r>
            <a:r>
              <a:rPr lang="en-US" sz="3200" dirty="0">
                <a:solidFill>
                  <a:schemeClr val="bg1">
                    <a:lumMod val="95000"/>
                  </a:schemeClr>
                </a:solidFill>
                <a:effectLst/>
                <a:latin typeface="Arial" panose="020B0604020202020204" pitchFamily="34" charset="0"/>
                <a:cs typeface="Arial" panose="020B0604020202020204" pitchFamily="34" charset="0"/>
              </a:rPr>
              <a:t>eebleness </a:t>
            </a:r>
          </a:p>
          <a:p>
            <a:r>
              <a:rPr lang="en-US" sz="3200" dirty="0">
                <a:solidFill>
                  <a:schemeClr val="bg1">
                    <a:lumMod val="95000"/>
                  </a:schemeClr>
                </a:solidFill>
                <a:effectLst/>
                <a:latin typeface="Arial" panose="020B0604020202020204" pitchFamily="34" charset="0"/>
                <a:cs typeface="Arial" panose="020B0604020202020204" pitchFamily="34" charset="0"/>
              </a:rPr>
              <a:t>Shyness </a:t>
            </a:r>
          </a:p>
          <a:p>
            <a:r>
              <a:rPr lang="en-US" sz="3200" dirty="0">
                <a:solidFill>
                  <a:schemeClr val="bg1">
                    <a:lumMod val="95000"/>
                  </a:schemeClr>
                </a:solidFill>
                <a:latin typeface="Arial" panose="020B0604020202020204" pitchFamily="34" charset="0"/>
                <a:cs typeface="Arial" panose="020B0604020202020204" pitchFamily="34" charset="0"/>
              </a:rPr>
              <a:t>It is not feminine </a:t>
            </a:r>
            <a:endParaRPr lang="en-US" sz="3200" dirty="0">
              <a:solidFill>
                <a:schemeClr val="bg1">
                  <a:lumMod val="95000"/>
                </a:schemeClr>
              </a:solidFill>
              <a:effectLst/>
              <a:latin typeface="Arial" panose="020B0604020202020204" pitchFamily="34" charset="0"/>
              <a:cs typeface="Arial" panose="020B0604020202020204" pitchFamily="34" charset="0"/>
            </a:endParaRPr>
          </a:p>
          <a:p>
            <a:r>
              <a:rPr lang="en-US" sz="3200" dirty="0">
                <a:solidFill>
                  <a:schemeClr val="bg1">
                    <a:lumMod val="95000"/>
                  </a:schemeClr>
                </a:solidFill>
                <a:latin typeface="Arial" panose="020B0604020202020204" pitchFamily="34" charset="0"/>
                <a:cs typeface="Arial" panose="020B0604020202020204" pitchFamily="34" charset="0"/>
              </a:rPr>
              <a:t>It is not passive</a:t>
            </a:r>
            <a:r>
              <a:rPr lang="en-US" sz="3200" dirty="0">
                <a:solidFill>
                  <a:schemeClr val="bg1">
                    <a:lumMod val="95000"/>
                  </a:schemeClr>
                </a:solidFill>
                <a:effectLst/>
                <a:latin typeface="Arial" panose="020B0604020202020204" pitchFamily="34" charset="0"/>
                <a:cs typeface="Arial" panose="020B0604020202020204" pitchFamily="34" charset="0"/>
              </a:rPr>
              <a:t> </a:t>
            </a:r>
          </a:p>
          <a:p>
            <a:pPr lvl="1"/>
            <a:r>
              <a:rPr lang="en-US" sz="3200" dirty="0">
                <a:solidFill>
                  <a:schemeClr val="bg1">
                    <a:lumMod val="95000"/>
                  </a:schemeClr>
                </a:solidFill>
                <a:latin typeface="Arial" panose="020B0604020202020204" pitchFamily="34" charset="0"/>
                <a:cs typeface="Arial" panose="020B0604020202020204" pitchFamily="34" charset="0"/>
              </a:rPr>
              <a:t>But </a:t>
            </a:r>
            <a:r>
              <a:rPr lang="en-US" sz="3200" dirty="0">
                <a:solidFill>
                  <a:schemeClr val="bg1">
                    <a:lumMod val="95000"/>
                  </a:schemeClr>
                </a:solidFill>
                <a:effectLst/>
                <a:latin typeface="Arial" panose="020B0604020202020204" pitchFamily="34" charset="0"/>
                <a:cs typeface="Arial" panose="020B0604020202020204" pitchFamily="34" charset="0"/>
              </a:rPr>
              <a:t>active in preserving unity and does not just seek to avoid trouble or conflict by ignoring what is wrong.</a:t>
            </a:r>
          </a:p>
          <a:p>
            <a:r>
              <a:rPr lang="en-US" sz="3200" dirty="0">
                <a:solidFill>
                  <a:schemeClr val="bg1">
                    <a:lumMod val="95000"/>
                  </a:schemeClr>
                </a:solidFill>
                <a:latin typeface="Arial" panose="020B0604020202020204" pitchFamily="34" charset="0"/>
                <a:cs typeface="Arial" panose="020B0604020202020204" pitchFamily="34" charset="0"/>
              </a:rPr>
              <a:t>It is not passionless </a:t>
            </a:r>
          </a:p>
          <a:p>
            <a:pPr lvl="1"/>
            <a:r>
              <a:rPr lang="en-US" sz="3200" dirty="0">
                <a:solidFill>
                  <a:schemeClr val="bg1">
                    <a:lumMod val="95000"/>
                  </a:schemeClr>
                </a:solidFill>
                <a:latin typeface="Arial" panose="020B0604020202020204" pitchFamily="34" charset="0"/>
                <a:cs typeface="Arial" panose="020B0604020202020204" pitchFamily="34" charset="0"/>
              </a:rPr>
              <a:t>compared with John 2:13-17</a:t>
            </a:r>
          </a:p>
          <a:p>
            <a:pPr marL="0" indent="0">
              <a:buNone/>
            </a:pPr>
            <a:endParaRPr lang="en-US" dirty="0">
              <a:solidFill>
                <a:schemeClr val="bg1">
                  <a:lumMod val="95000"/>
                </a:schemeClr>
              </a:solidFill>
              <a:latin typeface="Times"/>
            </a:endParaRPr>
          </a:p>
          <a:p>
            <a:pPr marL="0" indent="0">
              <a:buNone/>
            </a:pPr>
            <a:endParaRPr lang="en-US" dirty="0">
              <a:solidFill>
                <a:schemeClr val="bg1">
                  <a:lumMod val="95000"/>
                </a:schemeClr>
              </a:solidFill>
              <a:effectLst/>
              <a:latin typeface="Times"/>
            </a:endParaRPr>
          </a:p>
          <a:p>
            <a:endParaRPr lang="en-US" dirty="0">
              <a:solidFill>
                <a:schemeClr val="bg1">
                  <a:lumMod val="95000"/>
                </a:schemeClr>
              </a:solidFill>
              <a:effectLst/>
              <a:latin typeface="Helvetica" pitchFamily="2" charset="0"/>
            </a:endParaRPr>
          </a:p>
          <a:p>
            <a:endParaRPr lang="en-US" dirty="0">
              <a:solidFill>
                <a:schemeClr val="bg1">
                  <a:lumMod val="95000"/>
                </a:schemeClr>
              </a:solidFill>
            </a:endParaRPr>
          </a:p>
        </p:txBody>
      </p:sp>
    </p:spTree>
    <p:extLst>
      <p:ext uri="{BB962C8B-B14F-4D97-AF65-F5344CB8AC3E}">
        <p14:creationId xmlns:p14="http://schemas.microsoft.com/office/powerpoint/2010/main" val="265696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280AA-1EF7-8267-6C8B-029200FD8A08}"/>
              </a:ext>
            </a:extLst>
          </p:cNvPr>
          <p:cNvSpPr>
            <a:spLocks noGrp="1"/>
          </p:cNvSpPr>
          <p:nvPr>
            <p:ph type="title"/>
          </p:nvPr>
        </p:nvSpPr>
        <p:spPr/>
        <p:txBody>
          <a:bodyPr/>
          <a:lstStyle/>
          <a:p>
            <a:r>
              <a:rPr lang="en-US" dirty="0">
                <a:solidFill>
                  <a:schemeClr val="bg1">
                    <a:lumMod val="95000"/>
                  </a:schemeClr>
                </a:solidFill>
                <a:latin typeface="Arial" panose="020B0604020202020204" pitchFamily="34" charset="0"/>
                <a:cs typeface="Arial" panose="020B0604020202020204" pitchFamily="34" charset="0"/>
              </a:rPr>
              <a:t>Defining Gentleness </a:t>
            </a:r>
          </a:p>
        </p:txBody>
      </p:sp>
      <p:sp>
        <p:nvSpPr>
          <p:cNvPr id="3" name="Content Placeholder 2">
            <a:extLst>
              <a:ext uri="{FF2B5EF4-FFF2-40B4-BE49-F238E27FC236}">
                <a16:creationId xmlns:a16="http://schemas.microsoft.com/office/drawing/2014/main" id="{BBE6FA3B-2F8A-1FEA-6917-B59BD098AA74}"/>
              </a:ext>
            </a:extLst>
          </p:cNvPr>
          <p:cNvSpPr>
            <a:spLocks noGrp="1"/>
          </p:cNvSpPr>
          <p:nvPr>
            <p:ph idx="1"/>
          </p:nvPr>
        </p:nvSpPr>
        <p:spPr>
          <a:xfrm>
            <a:off x="838200" y="1825625"/>
            <a:ext cx="10712116" cy="4875964"/>
          </a:xfrm>
        </p:spPr>
        <p:txBody>
          <a:bodyPr>
            <a:normAutofit/>
          </a:bodyPr>
          <a:lstStyle/>
          <a:p>
            <a:r>
              <a:rPr lang="en-US" sz="3600" dirty="0">
                <a:solidFill>
                  <a:schemeClr val="bg1">
                    <a:lumMod val="95000"/>
                  </a:schemeClr>
                </a:solidFill>
                <a:effectLst/>
                <a:latin typeface="Helvetica" pitchFamily="2" charset="0"/>
              </a:rPr>
              <a:t>Gentleness (or Meekness): You cannot truly be meek without being humble, and you cannot truly be meek with pride. </a:t>
            </a:r>
            <a:endParaRPr lang="en-US" sz="3600" dirty="0">
              <a:solidFill>
                <a:schemeClr val="bg1">
                  <a:lumMod val="95000"/>
                </a:schemeClr>
              </a:solidFill>
              <a:effectLst/>
              <a:latin typeface="Times"/>
            </a:endParaRPr>
          </a:p>
          <a:p>
            <a:r>
              <a:rPr lang="en-US" sz="3600" dirty="0">
                <a:solidFill>
                  <a:schemeClr val="bg1">
                    <a:lumMod val="95000"/>
                  </a:schemeClr>
                </a:solidFill>
                <a:effectLst/>
                <a:latin typeface="Helvetica" pitchFamily="2" charset="0"/>
              </a:rPr>
              <a:t>Gentleness is the opposite of vindictiveness, vengefulness</a:t>
            </a:r>
            <a:r>
              <a:rPr lang="en-US" sz="3600" dirty="0">
                <a:solidFill>
                  <a:schemeClr val="bg1">
                    <a:lumMod val="95000"/>
                  </a:schemeClr>
                </a:solidFill>
                <a:latin typeface="Helvetica" pitchFamily="2" charset="0"/>
              </a:rPr>
              <a:t>, </a:t>
            </a:r>
            <a:r>
              <a:rPr lang="en-US" sz="3600" dirty="0">
                <a:solidFill>
                  <a:schemeClr val="bg1">
                    <a:lumMod val="95000"/>
                  </a:schemeClr>
                </a:solidFill>
                <a:effectLst/>
                <a:latin typeface="Helvetica" pitchFamily="2" charset="0"/>
              </a:rPr>
              <a:t>sternness, harshness, austereness, severity, anger, and rage.</a:t>
            </a:r>
          </a:p>
        </p:txBody>
      </p:sp>
    </p:spTree>
    <p:extLst>
      <p:ext uri="{BB962C8B-B14F-4D97-AF65-F5344CB8AC3E}">
        <p14:creationId xmlns:p14="http://schemas.microsoft.com/office/powerpoint/2010/main" val="318027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2953D-6DB4-FEFB-9785-A60219F48AD2}"/>
              </a:ext>
            </a:extLst>
          </p:cNvPr>
          <p:cNvSpPr>
            <a:spLocks noGrp="1"/>
          </p:cNvSpPr>
          <p:nvPr>
            <p:ph type="title"/>
          </p:nvPr>
        </p:nvSpPr>
        <p:spPr>
          <a:xfrm>
            <a:off x="838200" y="36509"/>
            <a:ext cx="10515600" cy="1325563"/>
          </a:xfrm>
        </p:spPr>
        <p:txBody>
          <a:bodyPr/>
          <a:lstStyle/>
          <a:p>
            <a:r>
              <a:rPr lang="en-US" dirty="0">
                <a:solidFill>
                  <a:schemeClr val="bg1">
                    <a:lumMod val="95000"/>
                  </a:schemeClr>
                </a:solidFill>
              </a:rPr>
              <a:t>Defining Gentleness:</a:t>
            </a:r>
          </a:p>
        </p:txBody>
      </p:sp>
      <p:sp>
        <p:nvSpPr>
          <p:cNvPr id="3" name="Content Placeholder 2">
            <a:extLst>
              <a:ext uri="{FF2B5EF4-FFF2-40B4-BE49-F238E27FC236}">
                <a16:creationId xmlns:a16="http://schemas.microsoft.com/office/drawing/2014/main" id="{0D215BBC-EEE0-7647-39A3-D2BEE05797C5}"/>
              </a:ext>
            </a:extLst>
          </p:cNvPr>
          <p:cNvSpPr>
            <a:spLocks noGrp="1"/>
          </p:cNvSpPr>
          <p:nvPr>
            <p:ph idx="1"/>
          </p:nvPr>
        </p:nvSpPr>
        <p:spPr>
          <a:xfrm>
            <a:off x="838199" y="1128716"/>
            <a:ext cx="11134725" cy="5815012"/>
          </a:xfrm>
        </p:spPr>
        <p:txBody>
          <a:bodyPr>
            <a:noAutofit/>
          </a:bodyPr>
          <a:lstStyle/>
          <a:p>
            <a:pPr marL="0" indent="0">
              <a:buNone/>
            </a:pPr>
            <a:r>
              <a:rPr lang="en-US" sz="3200" b="0" i="0" dirty="0">
                <a:solidFill>
                  <a:schemeClr val="bg1">
                    <a:lumMod val="95000"/>
                  </a:schemeClr>
                </a:solidFill>
                <a:effectLst/>
                <a:latin typeface="Times"/>
              </a:rPr>
              <a:t>1) In classical Greek, this word was used to describe strength under control, sometimes of a horse under the harness. </a:t>
            </a:r>
          </a:p>
          <a:p>
            <a:pPr marL="0" indent="0">
              <a:buNone/>
            </a:pPr>
            <a:r>
              <a:rPr lang="en-US" sz="3200" b="0" i="0" dirty="0">
                <a:solidFill>
                  <a:schemeClr val="bg1">
                    <a:lumMod val="95000"/>
                  </a:schemeClr>
                </a:solidFill>
                <a:effectLst/>
                <a:latin typeface="Times"/>
              </a:rPr>
              <a:t>2) The gentle are the strong who have found in union with Christ the grace of self-control. </a:t>
            </a:r>
          </a:p>
          <a:p>
            <a:pPr marL="0" indent="0">
              <a:buNone/>
            </a:pPr>
            <a:r>
              <a:rPr lang="en-US" sz="3200" b="0" i="0" dirty="0">
                <a:solidFill>
                  <a:schemeClr val="bg1">
                    <a:lumMod val="95000"/>
                  </a:schemeClr>
                </a:solidFill>
                <a:effectLst/>
                <a:latin typeface="Times"/>
              </a:rPr>
              <a:t>3) If the unity of the Spirit is to be maintained, gentleness is greatly needed. </a:t>
            </a:r>
          </a:p>
          <a:p>
            <a:pPr marL="0" indent="0">
              <a:buNone/>
            </a:pPr>
            <a:r>
              <a:rPr lang="en-US" sz="3200" b="0" i="0" dirty="0">
                <a:solidFill>
                  <a:schemeClr val="bg1">
                    <a:lumMod val="95000"/>
                  </a:schemeClr>
                </a:solidFill>
                <a:effectLst/>
                <a:latin typeface="Times"/>
              </a:rPr>
              <a:t>4) Believers are always tempted to assert themselves and not listen generously and humbly to the views of others. The gentle are strong in their convictions concerning the truths of the gospel but hold those strong convictions within hearts that love the saints. </a:t>
            </a:r>
            <a:endParaRPr lang="en-US" sz="3200" dirty="0">
              <a:solidFill>
                <a:schemeClr val="bg1">
                  <a:lumMod val="95000"/>
                </a:schemeClr>
              </a:solidFill>
            </a:endParaRPr>
          </a:p>
          <a:p>
            <a:pPr marL="0" indent="0">
              <a:buNone/>
            </a:pPr>
            <a:r>
              <a:rPr lang="en-US" sz="3200" b="0" i="0" dirty="0">
                <a:solidFill>
                  <a:schemeClr val="bg1">
                    <a:lumMod val="95000"/>
                  </a:schemeClr>
                </a:solidFill>
                <a:effectLst/>
                <a:latin typeface="Times"/>
              </a:rPr>
              <a:t>									Ian Hamilton </a:t>
            </a:r>
            <a:endParaRPr lang="en-US" sz="3200" dirty="0">
              <a:solidFill>
                <a:schemeClr val="bg1">
                  <a:lumMod val="95000"/>
                </a:schemeClr>
              </a:solidFill>
            </a:endParaRPr>
          </a:p>
        </p:txBody>
      </p:sp>
    </p:spTree>
    <p:extLst>
      <p:ext uri="{BB962C8B-B14F-4D97-AF65-F5344CB8AC3E}">
        <p14:creationId xmlns:p14="http://schemas.microsoft.com/office/powerpoint/2010/main" val="325667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3AAD-B78D-67BC-8DF2-9B7E3D0ADF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5C4E7E-36E6-D148-55BD-C5875C81EFFF}"/>
              </a:ext>
            </a:extLst>
          </p:cNvPr>
          <p:cNvSpPr>
            <a:spLocks noGrp="1"/>
          </p:cNvSpPr>
          <p:nvPr>
            <p:ph idx="1"/>
          </p:nvPr>
        </p:nvSpPr>
        <p:spPr>
          <a:xfrm>
            <a:off x="652459" y="1825625"/>
            <a:ext cx="10863263" cy="4351338"/>
          </a:xfrm>
        </p:spPr>
        <p:txBody>
          <a:bodyPr/>
          <a:lstStyle/>
          <a:p>
            <a:pPr marL="0" indent="0" algn="ctr">
              <a:buNone/>
            </a:pPr>
            <a:r>
              <a:rPr lang="en-US" sz="4000" dirty="0">
                <a:solidFill>
                  <a:schemeClr val="bg1">
                    <a:lumMod val="95000"/>
                  </a:schemeClr>
                </a:solidFill>
                <a:latin typeface="Times"/>
              </a:rPr>
              <a:t>“Meekness (Gentleness) is power harnessed by love…. In marriage, to be meek is not to be weak or vulnerable, but to be so committed to your spouse that you will sacrifice for his or her good.” </a:t>
            </a:r>
          </a:p>
          <a:p>
            <a:pPr marL="0" indent="0" algn="ctr">
              <a:buNone/>
            </a:pPr>
            <a:r>
              <a:rPr lang="en-US" dirty="0">
                <a:solidFill>
                  <a:schemeClr val="bg1">
                    <a:lumMod val="95000"/>
                  </a:schemeClr>
                </a:solidFill>
                <a:latin typeface="Times"/>
              </a:rPr>
              <a:t>Dave Harvey</a:t>
            </a:r>
            <a:endParaRPr lang="en-US" dirty="0">
              <a:solidFill>
                <a:schemeClr val="bg1">
                  <a:lumMod val="95000"/>
                </a:schemeClr>
              </a:solidFill>
              <a:effectLst/>
              <a:latin typeface="Times"/>
            </a:endParaRPr>
          </a:p>
          <a:p>
            <a:endParaRPr lang="en-US" dirty="0"/>
          </a:p>
        </p:txBody>
      </p:sp>
    </p:spTree>
    <p:extLst>
      <p:ext uri="{BB962C8B-B14F-4D97-AF65-F5344CB8AC3E}">
        <p14:creationId xmlns:p14="http://schemas.microsoft.com/office/powerpoint/2010/main" val="3053335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2549</TotalTime>
  <Words>1695</Words>
  <Application>Microsoft Macintosh PowerPoint</Application>
  <PresentationFormat>Widescreen</PresentationFormat>
  <Paragraphs>93</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Helvetica</vt:lpstr>
      <vt:lpstr>Helvetica Neue</vt:lpstr>
      <vt:lpstr>Times</vt:lpstr>
      <vt:lpstr>Times New Roman</vt:lpstr>
      <vt:lpstr>Office Theme</vt:lpstr>
      <vt:lpstr>The Prerequisites of Peacemaker</vt:lpstr>
      <vt:lpstr>Review: Humility</vt:lpstr>
      <vt:lpstr>No Humility, No Peace! </vt:lpstr>
      <vt:lpstr>Second Prerequisite: Gentleness (Meekness)</vt:lpstr>
      <vt:lpstr>Context: </vt:lpstr>
      <vt:lpstr>Gentleness is not …</vt:lpstr>
      <vt:lpstr>Defining Gentleness </vt:lpstr>
      <vt:lpstr>Defining Gentleness:</vt:lpstr>
      <vt:lpstr>PowerPoint Presentation</vt:lpstr>
      <vt:lpstr>Gentleness is powerfully efficient:</vt:lpstr>
      <vt:lpstr>More: Gentleness in Conflict </vt:lpstr>
      <vt:lpstr>Gentleness and Emotions in Conflict</vt:lpstr>
      <vt:lpstr>Gentleness and Thinking in Conflict</vt:lpstr>
      <vt:lpstr>Gentleness breeds forgiveness</vt:lpstr>
      <vt:lpstr>Remember: These Are Communal Virtues</vt:lpstr>
      <vt:lpstr>Let’s do some roleplaying</vt:lpstr>
      <vt:lpstr>PowerPoint Presentation</vt:lpstr>
      <vt:lpstr>PowerPoint Presentation</vt:lpstr>
      <vt:lpstr>PowerPoint Presentation</vt:lpstr>
      <vt:lpstr>PowerPoint Presentation</vt:lpstr>
      <vt:lpstr>Cultivating Gentleness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Lee</dc:creator>
  <cp:lastModifiedBy>Joshua Lee</cp:lastModifiedBy>
  <cp:revision>6</cp:revision>
  <cp:lastPrinted>2023-09-03T14:28:14Z</cp:lastPrinted>
  <dcterms:created xsi:type="dcterms:W3CDTF">2023-09-01T20:46:22Z</dcterms:created>
  <dcterms:modified xsi:type="dcterms:W3CDTF">2023-09-03T15:15:24Z</dcterms:modified>
</cp:coreProperties>
</file>